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94" r:id="rId2"/>
    <p:sldId id="280" r:id="rId3"/>
    <p:sldId id="257" r:id="rId4"/>
    <p:sldId id="264" r:id="rId5"/>
    <p:sldId id="263" r:id="rId6"/>
    <p:sldId id="306" r:id="rId7"/>
    <p:sldId id="332" r:id="rId8"/>
    <p:sldId id="348" r:id="rId9"/>
    <p:sldId id="340" r:id="rId10"/>
    <p:sldId id="353" r:id="rId11"/>
    <p:sldId id="354" r:id="rId12"/>
    <p:sldId id="336" r:id="rId13"/>
    <p:sldId id="337" r:id="rId14"/>
    <p:sldId id="338" r:id="rId15"/>
    <p:sldId id="339" r:id="rId16"/>
    <p:sldId id="334" r:id="rId17"/>
    <p:sldId id="333" r:id="rId18"/>
    <p:sldId id="301" r:id="rId19"/>
    <p:sldId id="283" r:id="rId20"/>
    <p:sldId id="282" r:id="rId21"/>
    <p:sldId id="270" r:id="rId22"/>
    <p:sldId id="322" r:id="rId23"/>
    <p:sldId id="330" r:id="rId24"/>
    <p:sldId id="289" r:id="rId25"/>
    <p:sldId id="313" r:id="rId26"/>
    <p:sldId id="309" r:id="rId27"/>
    <p:sldId id="351" r:id="rId28"/>
    <p:sldId id="315" r:id="rId29"/>
    <p:sldId id="323" r:id="rId30"/>
    <p:sldId id="316" r:id="rId31"/>
    <p:sldId id="317" r:id="rId32"/>
    <p:sldId id="318" r:id="rId33"/>
    <p:sldId id="324" r:id="rId34"/>
    <p:sldId id="326" r:id="rId35"/>
    <p:sldId id="327" r:id="rId36"/>
    <p:sldId id="325" r:id="rId37"/>
    <p:sldId id="27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791" autoAdjust="0"/>
    <p:restoredTop sz="94727" autoAdjust="0"/>
  </p:normalViewPr>
  <p:slideViewPr>
    <p:cSldViewPr>
      <p:cViewPr>
        <p:scale>
          <a:sx n="114" d="100"/>
          <a:sy n="114" d="100"/>
        </p:scale>
        <p:origin x="144" y="-10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840DF2-CE39-6948-BC15-D2D2F066B934}" type="doc">
      <dgm:prSet loTypeId="urn:microsoft.com/office/officeart/2005/8/layout/hProcess9" loCatId="" qsTypeId="urn:microsoft.com/office/officeart/2005/8/quickstyle/simple1" qsCatId="simple" csTypeId="urn:microsoft.com/office/officeart/2005/8/colors/accent2_5" csCatId="accent2" phldr="1"/>
      <dgm:spPr/>
    </dgm:pt>
    <dgm:pt modelId="{ACA2C605-7EDD-9345-99E9-93F9DEA0A67E}">
      <dgm:prSet phldrT="[Text]"/>
      <dgm:spPr>
        <a:solidFill>
          <a:schemeClr val="accent2">
            <a:lumMod val="40000"/>
            <a:lumOff val="60000"/>
            <a:alpha val="90000"/>
          </a:schemeClr>
        </a:solidFill>
      </dgm:spPr>
      <dgm:t>
        <a:bodyPr/>
        <a:lstStyle/>
        <a:p>
          <a:r>
            <a:rPr lang="en-US" dirty="0" smtClean="0"/>
            <a:t>Planning &amp; Alignment</a:t>
          </a:r>
          <a:endParaRPr lang="en-US" dirty="0"/>
        </a:p>
      </dgm:t>
    </dgm:pt>
    <dgm:pt modelId="{A4B9E166-8EE2-374A-942E-CCD924120CF5}" type="parTrans" cxnId="{5B9632EB-006C-2F40-845F-FA9102DC54E8}">
      <dgm:prSet/>
      <dgm:spPr/>
      <dgm:t>
        <a:bodyPr/>
        <a:lstStyle/>
        <a:p>
          <a:endParaRPr lang="en-US"/>
        </a:p>
      </dgm:t>
    </dgm:pt>
    <dgm:pt modelId="{C33DB039-5CBF-1142-BA00-AD342632D667}" type="sibTrans" cxnId="{5B9632EB-006C-2F40-845F-FA9102DC54E8}">
      <dgm:prSet/>
      <dgm:spPr/>
      <dgm:t>
        <a:bodyPr/>
        <a:lstStyle/>
        <a:p>
          <a:endParaRPr lang="en-US"/>
        </a:p>
      </dgm:t>
    </dgm:pt>
    <dgm:pt modelId="{CB36E680-84E7-FD42-A095-7E7DD01774E3}">
      <dgm:prSet phldrT="[Text]"/>
      <dgm:spPr>
        <a:solidFill>
          <a:schemeClr val="accent2">
            <a:lumMod val="60000"/>
            <a:lumOff val="40000"/>
            <a:alpha val="70000"/>
          </a:schemeClr>
        </a:solidFill>
      </dgm:spPr>
      <dgm:t>
        <a:bodyPr/>
        <a:lstStyle/>
        <a:p>
          <a:r>
            <a:rPr lang="en-US" dirty="0" smtClean="0"/>
            <a:t>Technology Implementation &amp; Analysis</a:t>
          </a:r>
          <a:endParaRPr lang="en-US" dirty="0"/>
        </a:p>
      </dgm:t>
    </dgm:pt>
    <dgm:pt modelId="{2E99FCED-F662-8149-AE2D-703DF467E256}" type="parTrans" cxnId="{0156798F-1717-8B45-BE58-DB987982045F}">
      <dgm:prSet/>
      <dgm:spPr/>
      <dgm:t>
        <a:bodyPr/>
        <a:lstStyle/>
        <a:p>
          <a:endParaRPr lang="en-US"/>
        </a:p>
      </dgm:t>
    </dgm:pt>
    <dgm:pt modelId="{BD1E3AE9-3CF5-EE4B-B8B3-A2366D7C8057}" type="sibTrans" cxnId="{0156798F-1717-8B45-BE58-DB987982045F}">
      <dgm:prSet/>
      <dgm:spPr/>
      <dgm:t>
        <a:bodyPr/>
        <a:lstStyle/>
        <a:p>
          <a:endParaRPr lang="en-US"/>
        </a:p>
      </dgm:t>
    </dgm:pt>
    <dgm:pt modelId="{3D323F8A-3429-8F41-9034-10DEB1453B3B}">
      <dgm:prSet phldrT="[Text]"/>
      <dgm:spPr>
        <a:solidFill>
          <a:schemeClr val="accent2">
            <a:lumMod val="75000"/>
            <a:alpha val="50000"/>
          </a:schemeClr>
        </a:solidFill>
      </dgm:spPr>
      <dgm:t>
        <a:bodyPr/>
        <a:lstStyle/>
        <a:p>
          <a:r>
            <a:rPr lang="en-US" dirty="0" smtClean="0"/>
            <a:t>Knowledge Distribution &amp; Research Development</a:t>
          </a:r>
          <a:endParaRPr lang="en-US" dirty="0"/>
        </a:p>
      </dgm:t>
    </dgm:pt>
    <dgm:pt modelId="{3A40FD61-62FA-1542-8615-C69563F157A5}" type="parTrans" cxnId="{B7CD73D4-7230-0E47-A40B-F5C1138431E3}">
      <dgm:prSet/>
      <dgm:spPr/>
      <dgm:t>
        <a:bodyPr/>
        <a:lstStyle/>
        <a:p>
          <a:endParaRPr lang="en-US"/>
        </a:p>
      </dgm:t>
    </dgm:pt>
    <dgm:pt modelId="{1B730FCB-E408-D147-AF78-F96C5FF420F4}" type="sibTrans" cxnId="{B7CD73D4-7230-0E47-A40B-F5C1138431E3}">
      <dgm:prSet/>
      <dgm:spPr/>
      <dgm:t>
        <a:bodyPr/>
        <a:lstStyle/>
        <a:p>
          <a:endParaRPr lang="en-US"/>
        </a:p>
      </dgm:t>
    </dgm:pt>
    <dgm:pt modelId="{4074E920-C51D-6540-9A25-6FF0DCB23BFF}" type="pres">
      <dgm:prSet presAssocID="{93840DF2-CE39-6948-BC15-D2D2F066B934}" presName="CompostProcess" presStyleCnt="0">
        <dgm:presLayoutVars>
          <dgm:dir/>
          <dgm:resizeHandles val="exact"/>
        </dgm:presLayoutVars>
      </dgm:prSet>
      <dgm:spPr/>
    </dgm:pt>
    <dgm:pt modelId="{A09607A9-B35E-334B-9984-70659BA1A91B}" type="pres">
      <dgm:prSet presAssocID="{93840DF2-CE39-6948-BC15-D2D2F066B934}" presName="arrow" presStyleLbl="bgShp" presStyleIdx="0" presStyleCnt="1"/>
      <dgm:spPr/>
    </dgm:pt>
    <dgm:pt modelId="{7F6D5958-AE08-3243-8E0E-A78303ECDF26}" type="pres">
      <dgm:prSet presAssocID="{93840DF2-CE39-6948-BC15-D2D2F066B934}" presName="linearProcess" presStyleCnt="0"/>
      <dgm:spPr/>
    </dgm:pt>
    <dgm:pt modelId="{57AD2C95-9687-6346-97AC-48620A6013BF}" type="pres">
      <dgm:prSet presAssocID="{ACA2C605-7EDD-9345-99E9-93F9DEA0A67E}" presName="textNode" presStyleLbl="node1" presStyleIdx="0" presStyleCnt="3">
        <dgm:presLayoutVars>
          <dgm:bulletEnabled val="1"/>
        </dgm:presLayoutVars>
      </dgm:prSet>
      <dgm:spPr/>
      <dgm:t>
        <a:bodyPr/>
        <a:lstStyle/>
        <a:p>
          <a:endParaRPr lang="en-US"/>
        </a:p>
      </dgm:t>
    </dgm:pt>
    <dgm:pt modelId="{0B65897A-BBAD-9E46-AD50-A6BC1A5A7B0A}" type="pres">
      <dgm:prSet presAssocID="{C33DB039-5CBF-1142-BA00-AD342632D667}" presName="sibTrans" presStyleCnt="0"/>
      <dgm:spPr/>
    </dgm:pt>
    <dgm:pt modelId="{236CADAE-BDAC-2348-A232-E0EB3145B8BF}" type="pres">
      <dgm:prSet presAssocID="{CB36E680-84E7-FD42-A095-7E7DD01774E3}" presName="textNode" presStyleLbl="node1" presStyleIdx="1" presStyleCnt="3">
        <dgm:presLayoutVars>
          <dgm:bulletEnabled val="1"/>
        </dgm:presLayoutVars>
      </dgm:prSet>
      <dgm:spPr/>
      <dgm:t>
        <a:bodyPr/>
        <a:lstStyle/>
        <a:p>
          <a:endParaRPr lang="en-US"/>
        </a:p>
      </dgm:t>
    </dgm:pt>
    <dgm:pt modelId="{EF754919-4F28-364B-9A0A-96D73CF2729A}" type="pres">
      <dgm:prSet presAssocID="{BD1E3AE9-3CF5-EE4B-B8B3-A2366D7C8057}" presName="sibTrans" presStyleCnt="0"/>
      <dgm:spPr/>
    </dgm:pt>
    <dgm:pt modelId="{3E30AC67-3D6A-1645-9E3C-5934E635204D}" type="pres">
      <dgm:prSet presAssocID="{3D323F8A-3429-8F41-9034-10DEB1453B3B}" presName="textNode" presStyleLbl="node1" presStyleIdx="2" presStyleCnt="3">
        <dgm:presLayoutVars>
          <dgm:bulletEnabled val="1"/>
        </dgm:presLayoutVars>
      </dgm:prSet>
      <dgm:spPr/>
      <dgm:t>
        <a:bodyPr/>
        <a:lstStyle/>
        <a:p>
          <a:endParaRPr lang="en-US"/>
        </a:p>
      </dgm:t>
    </dgm:pt>
  </dgm:ptLst>
  <dgm:cxnLst>
    <dgm:cxn modelId="{137CE859-5357-458E-8A86-89974CF15C8C}" type="presOf" srcId="{93840DF2-CE39-6948-BC15-D2D2F066B934}" destId="{4074E920-C51D-6540-9A25-6FF0DCB23BFF}" srcOrd="0" destOrd="0" presId="urn:microsoft.com/office/officeart/2005/8/layout/hProcess9"/>
    <dgm:cxn modelId="{B7CD73D4-7230-0E47-A40B-F5C1138431E3}" srcId="{93840DF2-CE39-6948-BC15-D2D2F066B934}" destId="{3D323F8A-3429-8F41-9034-10DEB1453B3B}" srcOrd="2" destOrd="0" parTransId="{3A40FD61-62FA-1542-8615-C69563F157A5}" sibTransId="{1B730FCB-E408-D147-AF78-F96C5FF420F4}"/>
    <dgm:cxn modelId="{94C22379-2D42-4256-AA7A-981C08EA4AD5}" type="presOf" srcId="{3D323F8A-3429-8F41-9034-10DEB1453B3B}" destId="{3E30AC67-3D6A-1645-9E3C-5934E635204D}" srcOrd="0" destOrd="0" presId="urn:microsoft.com/office/officeart/2005/8/layout/hProcess9"/>
    <dgm:cxn modelId="{98E2392F-BCC0-40F7-94B2-12FC8C01AC62}" type="presOf" srcId="{CB36E680-84E7-FD42-A095-7E7DD01774E3}" destId="{236CADAE-BDAC-2348-A232-E0EB3145B8BF}" srcOrd="0" destOrd="0" presId="urn:microsoft.com/office/officeart/2005/8/layout/hProcess9"/>
    <dgm:cxn modelId="{5B9632EB-006C-2F40-845F-FA9102DC54E8}" srcId="{93840DF2-CE39-6948-BC15-D2D2F066B934}" destId="{ACA2C605-7EDD-9345-99E9-93F9DEA0A67E}" srcOrd="0" destOrd="0" parTransId="{A4B9E166-8EE2-374A-942E-CCD924120CF5}" sibTransId="{C33DB039-5CBF-1142-BA00-AD342632D667}"/>
    <dgm:cxn modelId="{7FF38702-C7DC-4E09-830C-0EDA12F41BFF}" type="presOf" srcId="{ACA2C605-7EDD-9345-99E9-93F9DEA0A67E}" destId="{57AD2C95-9687-6346-97AC-48620A6013BF}" srcOrd="0" destOrd="0" presId="urn:microsoft.com/office/officeart/2005/8/layout/hProcess9"/>
    <dgm:cxn modelId="{0156798F-1717-8B45-BE58-DB987982045F}" srcId="{93840DF2-CE39-6948-BC15-D2D2F066B934}" destId="{CB36E680-84E7-FD42-A095-7E7DD01774E3}" srcOrd="1" destOrd="0" parTransId="{2E99FCED-F662-8149-AE2D-703DF467E256}" sibTransId="{BD1E3AE9-3CF5-EE4B-B8B3-A2366D7C8057}"/>
    <dgm:cxn modelId="{FF319F33-5060-477A-BD1B-60C391CD0A75}" type="presParOf" srcId="{4074E920-C51D-6540-9A25-6FF0DCB23BFF}" destId="{A09607A9-B35E-334B-9984-70659BA1A91B}" srcOrd="0" destOrd="0" presId="urn:microsoft.com/office/officeart/2005/8/layout/hProcess9"/>
    <dgm:cxn modelId="{52597901-E2F3-46BA-9651-64A35660FF7D}" type="presParOf" srcId="{4074E920-C51D-6540-9A25-6FF0DCB23BFF}" destId="{7F6D5958-AE08-3243-8E0E-A78303ECDF26}" srcOrd="1" destOrd="0" presId="urn:microsoft.com/office/officeart/2005/8/layout/hProcess9"/>
    <dgm:cxn modelId="{9628939F-9C61-4B6E-95D6-BB81D17BE315}" type="presParOf" srcId="{7F6D5958-AE08-3243-8E0E-A78303ECDF26}" destId="{57AD2C95-9687-6346-97AC-48620A6013BF}" srcOrd="0" destOrd="0" presId="urn:microsoft.com/office/officeart/2005/8/layout/hProcess9"/>
    <dgm:cxn modelId="{09501F3A-ED68-4E8B-B2FD-C0B148044A6E}" type="presParOf" srcId="{7F6D5958-AE08-3243-8E0E-A78303ECDF26}" destId="{0B65897A-BBAD-9E46-AD50-A6BC1A5A7B0A}" srcOrd="1" destOrd="0" presId="urn:microsoft.com/office/officeart/2005/8/layout/hProcess9"/>
    <dgm:cxn modelId="{016A51A5-C1AE-49A5-9967-D90D055E26C9}" type="presParOf" srcId="{7F6D5958-AE08-3243-8E0E-A78303ECDF26}" destId="{236CADAE-BDAC-2348-A232-E0EB3145B8BF}" srcOrd="2" destOrd="0" presId="urn:microsoft.com/office/officeart/2005/8/layout/hProcess9"/>
    <dgm:cxn modelId="{B68771D0-B957-4B99-95FD-52F207385867}" type="presParOf" srcId="{7F6D5958-AE08-3243-8E0E-A78303ECDF26}" destId="{EF754919-4F28-364B-9A0A-96D73CF2729A}" srcOrd="3" destOrd="0" presId="urn:microsoft.com/office/officeart/2005/8/layout/hProcess9"/>
    <dgm:cxn modelId="{62009C68-DF59-4CAD-A407-617A9B634814}" type="presParOf" srcId="{7F6D5958-AE08-3243-8E0E-A78303ECDF26}" destId="{3E30AC67-3D6A-1645-9E3C-5934E635204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607A9-B35E-334B-9984-70659BA1A91B}">
      <dsp:nvSpPr>
        <dsp:cNvPr id="0" name=""/>
        <dsp:cNvSpPr/>
      </dsp:nvSpPr>
      <dsp:spPr>
        <a:xfrm>
          <a:off x="595351" y="0"/>
          <a:ext cx="6747312" cy="346967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AD2C95-9687-6346-97AC-48620A6013BF}">
      <dsp:nvSpPr>
        <dsp:cNvPr id="0" name=""/>
        <dsp:cNvSpPr/>
      </dsp:nvSpPr>
      <dsp:spPr>
        <a:xfrm>
          <a:off x="268993" y="1040903"/>
          <a:ext cx="2381404" cy="1387870"/>
        </a:xfrm>
        <a:prstGeom prst="roundRect">
          <a:avLst/>
        </a:prstGeom>
        <a:solidFill>
          <a:schemeClr val="accent2">
            <a:lumMod val="40000"/>
            <a:lumOff val="6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Planning &amp; Alignment</a:t>
          </a:r>
          <a:endParaRPr lang="en-US" sz="1900" kern="1200" dirty="0"/>
        </a:p>
      </dsp:txBody>
      <dsp:txXfrm>
        <a:off x="336743" y="1108653"/>
        <a:ext cx="2245904" cy="1252370"/>
      </dsp:txXfrm>
    </dsp:sp>
    <dsp:sp modelId="{236CADAE-BDAC-2348-A232-E0EB3145B8BF}">
      <dsp:nvSpPr>
        <dsp:cNvPr id="0" name=""/>
        <dsp:cNvSpPr/>
      </dsp:nvSpPr>
      <dsp:spPr>
        <a:xfrm>
          <a:off x="2778305" y="1040903"/>
          <a:ext cx="2381404" cy="1387870"/>
        </a:xfrm>
        <a:prstGeom prst="roundRect">
          <a:avLst/>
        </a:prstGeom>
        <a:solidFill>
          <a:schemeClr val="accent2">
            <a:lumMod val="60000"/>
            <a:lumOff val="40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Technology Implementation &amp; Analysis</a:t>
          </a:r>
          <a:endParaRPr lang="en-US" sz="1900" kern="1200" dirty="0"/>
        </a:p>
      </dsp:txBody>
      <dsp:txXfrm>
        <a:off x="2846055" y="1108653"/>
        <a:ext cx="2245904" cy="1252370"/>
      </dsp:txXfrm>
    </dsp:sp>
    <dsp:sp modelId="{3E30AC67-3D6A-1645-9E3C-5934E635204D}">
      <dsp:nvSpPr>
        <dsp:cNvPr id="0" name=""/>
        <dsp:cNvSpPr/>
      </dsp:nvSpPr>
      <dsp:spPr>
        <a:xfrm>
          <a:off x="5287617" y="1040903"/>
          <a:ext cx="2381404" cy="1387870"/>
        </a:xfrm>
        <a:prstGeom prst="roundRect">
          <a:avLst/>
        </a:prstGeom>
        <a:solidFill>
          <a:schemeClr val="accent2">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Knowledge Distribution &amp; Research Development</a:t>
          </a:r>
          <a:endParaRPr lang="en-US" sz="1900" kern="1200" dirty="0"/>
        </a:p>
      </dsp:txBody>
      <dsp:txXfrm>
        <a:off x="5355367" y="1108653"/>
        <a:ext cx="2245904" cy="125237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6A319B-1F4A-41DB-B64F-A1A0FDE4F199}" type="datetimeFigureOut">
              <a:rPr lang="en-CA" smtClean="0"/>
              <a:t>2018-01-21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02DE0E-A567-4210-911F-0AFD6A15BA5E}" type="slidenum">
              <a:rPr lang="en-CA" smtClean="0"/>
              <a:t>‹#›</a:t>
            </a:fld>
            <a:endParaRPr lang="en-CA"/>
          </a:p>
        </p:txBody>
      </p:sp>
    </p:spTree>
    <p:extLst>
      <p:ext uri="{BB962C8B-B14F-4D97-AF65-F5344CB8AC3E}">
        <p14:creationId xmlns:p14="http://schemas.microsoft.com/office/powerpoint/2010/main" val="2528524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02DE0E-A567-4210-911F-0AFD6A15BA5E}" type="slidenum">
              <a:rPr lang="en-CA" smtClean="0"/>
              <a:t>2</a:t>
            </a:fld>
            <a:endParaRPr lang="en-CA"/>
          </a:p>
        </p:txBody>
      </p:sp>
    </p:spTree>
    <p:extLst>
      <p:ext uri="{BB962C8B-B14F-4D97-AF65-F5344CB8AC3E}">
        <p14:creationId xmlns:p14="http://schemas.microsoft.com/office/powerpoint/2010/main" val="680517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02DE0E-A567-4210-911F-0AFD6A15BA5E}" type="slidenum">
              <a:rPr lang="en-CA" smtClean="0"/>
              <a:t>22</a:t>
            </a:fld>
            <a:endParaRPr lang="en-CA"/>
          </a:p>
        </p:txBody>
      </p:sp>
    </p:spTree>
    <p:extLst>
      <p:ext uri="{BB962C8B-B14F-4D97-AF65-F5344CB8AC3E}">
        <p14:creationId xmlns:p14="http://schemas.microsoft.com/office/powerpoint/2010/main" val="547394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DCAE63E-58ED-4B2E-88E1-A635DE14D2FA}" type="datetimeFigureOut">
              <a:rPr lang="en-CA" smtClean="0"/>
              <a:t>2018-01-21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C723F8-DE83-4100-ABD3-44898A506BB8}" type="slidenum">
              <a:rPr lang="en-CA" smtClean="0"/>
              <a:t>‹#›</a:t>
            </a:fld>
            <a:endParaRPr lang="en-CA"/>
          </a:p>
        </p:txBody>
      </p:sp>
    </p:spTree>
    <p:extLst>
      <p:ext uri="{BB962C8B-B14F-4D97-AF65-F5344CB8AC3E}">
        <p14:creationId xmlns:p14="http://schemas.microsoft.com/office/powerpoint/2010/main" val="378931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DCAE63E-58ED-4B2E-88E1-A635DE14D2FA}" type="datetimeFigureOut">
              <a:rPr lang="en-CA" smtClean="0"/>
              <a:t>2018-01-21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C723F8-DE83-4100-ABD3-44898A506BB8}" type="slidenum">
              <a:rPr lang="en-CA" smtClean="0"/>
              <a:t>‹#›</a:t>
            </a:fld>
            <a:endParaRPr lang="en-CA"/>
          </a:p>
        </p:txBody>
      </p:sp>
    </p:spTree>
    <p:extLst>
      <p:ext uri="{BB962C8B-B14F-4D97-AF65-F5344CB8AC3E}">
        <p14:creationId xmlns:p14="http://schemas.microsoft.com/office/powerpoint/2010/main" val="32539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DCAE63E-58ED-4B2E-88E1-A635DE14D2FA}" type="datetimeFigureOut">
              <a:rPr lang="en-CA" smtClean="0"/>
              <a:t>2018-01-21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C723F8-DE83-4100-ABD3-44898A506BB8}" type="slidenum">
              <a:rPr lang="en-CA" smtClean="0"/>
              <a:t>‹#›</a:t>
            </a:fld>
            <a:endParaRPr lang="en-CA"/>
          </a:p>
        </p:txBody>
      </p:sp>
    </p:spTree>
    <p:extLst>
      <p:ext uri="{BB962C8B-B14F-4D97-AF65-F5344CB8AC3E}">
        <p14:creationId xmlns:p14="http://schemas.microsoft.com/office/powerpoint/2010/main" val="1638110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DCAE63E-58ED-4B2E-88E1-A635DE14D2FA}" type="datetimeFigureOut">
              <a:rPr lang="en-CA" smtClean="0"/>
              <a:t>2018-01-21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C723F8-DE83-4100-ABD3-44898A506BB8}" type="slidenum">
              <a:rPr lang="en-CA" smtClean="0"/>
              <a:t>‹#›</a:t>
            </a:fld>
            <a:endParaRPr lang="en-CA"/>
          </a:p>
        </p:txBody>
      </p:sp>
    </p:spTree>
    <p:extLst>
      <p:ext uri="{BB962C8B-B14F-4D97-AF65-F5344CB8AC3E}">
        <p14:creationId xmlns:p14="http://schemas.microsoft.com/office/powerpoint/2010/main" val="2447517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CAE63E-58ED-4B2E-88E1-A635DE14D2FA}" type="datetimeFigureOut">
              <a:rPr lang="en-CA" smtClean="0"/>
              <a:t>2018-01-21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C723F8-DE83-4100-ABD3-44898A506BB8}" type="slidenum">
              <a:rPr lang="en-CA" smtClean="0"/>
              <a:t>‹#›</a:t>
            </a:fld>
            <a:endParaRPr lang="en-CA"/>
          </a:p>
        </p:txBody>
      </p:sp>
    </p:spTree>
    <p:extLst>
      <p:ext uri="{BB962C8B-B14F-4D97-AF65-F5344CB8AC3E}">
        <p14:creationId xmlns:p14="http://schemas.microsoft.com/office/powerpoint/2010/main" val="2924167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DCAE63E-58ED-4B2E-88E1-A635DE14D2FA}" type="datetimeFigureOut">
              <a:rPr lang="en-CA" smtClean="0"/>
              <a:t>2018-01-21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C723F8-DE83-4100-ABD3-44898A506BB8}" type="slidenum">
              <a:rPr lang="en-CA" smtClean="0"/>
              <a:t>‹#›</a:t>
            </a:fld>
            <a:endParaRPr lang="en-CA"/>
          </a:p>
        </p:txBody>
      </p:sp>
    </p:spTree>
    <p:extLst>
      <p:ext uri="{BB962C8B-B14F-4D97-AF65-F5344CB8AC3E}">
        <p14:creationId xmlns:p14="http://schemas.microsoft.com/office/powerpoint/2010/main" val="3869599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DCAE63E-58ED-4B2E-88E1-A635DE14D2FA}" type="datetimeFigureOut">
              <a:rPr lang="en-CA" smtClean="0"/>
              <a:t>2018-01-21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7C723F8-DE83-4100-ABD3-44898A506BB8}" type="slidenum">
              <a:rPr lang="en-CA" smtClean="0"/>
              <a:t>‹#›</a:t>
            </a:fld>
            <a:endParaRPr lang="en-CA"/>
          </a:p>
        </p:txBody>
      </p:sp>
    </p:spTree>
    <p:extLst>
      <p:ext uri="{BB962C8B-B14F-4D97-AF65-F5344CB8AC3E}">
        <p14:creationId xmlns:p14="http://schemas.microsoft.com/office/powerpoint/2010/main" val="591787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DCAE63E-58ED-4B2E-88E1-A635DE14D2FA}" type="datetimeFigureOut">
              <a:rPr lang="en-CA" smtClean="0"/>
              <a:t>2018-01-21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7C723F8-DE83-4100-ABD3-44898A506BB8}" type="slidenum">
              <a:rPr lang="en-CA" smtClean="0"/>
              <a:t>‹#›</a:t>
            </a:fld>
            <a:endParaRPr lang="en-CA"/>
          </a:p>
        </p:txBody>
      </p:sp>
    </p:spTree>
    <p:extLst>
      <p:ext uri="{BB962C8B-B14F-4D97-AF65-F5344CB8AC3E}">
        <p14:creationId xmlns:p14="http://schemas.microsoft.com/office/powerpoint/2010/main" val="271679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AE63E-58ED-4B2E-88E1-A635DE14D2FA}" type="datetimeFigureOut">
              <a:rPr lang="en-CA" smtClean="0"/>
              <a:t>2018-01-21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7C723F8-DE83-4100-ABD3-44898A506BB8}" type="slidenum">
              <a:rPr lang="en-CA" smtClean="0"/>
              <a:t>‹#›</a:t>
            </a:fld>
            <a:endParaRPr lang="en-CA"/>
          </a:p>
        </p:txBody>
      </p:sp>
    </p:spTree>
    <p:extLst>
      <p:ext uri="{BB962C8B-B14F-4D97-AF65-F5344CB8AC3E}">
        <p14:creationId xmlns:p14="http://schemas.microsoft.com/office/powerpoint/2010/main" val="198884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CAE63E-58ED-4B2E-88E1-A635DE14D2FA}" type="datetimeFigureOut">
              <a:rPr lang="en-CA" smtClean="0"/>
              <a:t>2018-01-21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C723F8-DE83-4100-ABD3-44898A506BB8}" type="slidenum">
              <a:rPr lang="en-CA" smtClean="0"/>
              <a:t>‹#›</a:t>
            </a:fld>
            <a:endParaRPr lang="en-CA"/>
          </a:p>
        </p:txBody>
      </p:sp>
    </p:spTree>
    <p:extLst>
      <p:ext uri="{BB962C8B-B14F-4D97-AF65-F5344CB8AC3E}">
        <p14:creationId xmlns:p14="http://schemas.microsoft.com/office/powerpoint/2010/main" val="3219581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CAE63E-58ED-4B2E-88E1-A635DE14D2FA}" type="datetimeFigureOut">
              <a:rPr lang="en-CA" smtClean="0"/>
              <a:t>2018-01-21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C723F8-DE83-4100-ABD3-44898A506BB8}" type="slidenum">
              <a:rPr lang="en-CA" smtClean="0"/>
              <a:t>‹#›</a:t>
            </a:fld>
            <a:endParaRPr lang="en-CA"/>
          </a:p>
        </p:txBody>
      </p:sp>
    </p:spTree>
    <p:extLst>
      <p:ext uri="{BB962C8B-B14F-4D97-AF65-F5344CB8AC3E}">
        <p14:creationId xmlns:p14="http://schemas.microsoft.com/office/powerpoint/2010/main" val="25053674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AE63E-58ED-4B2E-88E1-A635DE14D2FA}" type="datetimeFigureOut">
              <a:rPr lang="en-CA" smtClean="0"/>
              <a:t>2018-01-21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723F8-DE83-4100-ABD3-44898A506BB8}" type="slidenum">
              <a:rPr lang="en-CA" smtClean="0"/>
              <a:t>‹#›</a:t>
            </a:fld>
            <a:endParaRPr lang="en-CA"/>
          </a:p>
        </p:txBody>
      </p:sp>
    </p:spTree>
    <p:extLst>
      <p:ext uri="{BB962C8B-B14F-4D97-AF65-F5344CB8AC3E}">
        <p14:creationId xmlns:p14="http://schemas.microsoft.com/office/powerpoint/2010/main" val="3291092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2.pn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nfidcanada.ca/wp-content/uploads/2017/09/NFID-Research-submissions.pdf" TargetMode="External"/><Relationship Id="rId1" Type="http://schemas.openxmlformats.org/officeDocument/2006/relationships/slideLayout" Target="../slideLayouts/slideLayout3.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04664"/>
            <a:ext cx="6516216" cy="3426915"/>
          </a:xfrm>
          <a:ln>
            <a:noFill/>
          </a:ln>
        </p:spPr>
        <p:txBody>
          <a:bodyPr>
            <a:normAutofit fontScale="90000"/>
          </a:bodyPr>
          <a:lstStyle/>
          <a:p>
            <a:pPr algn="l"/>
            <a:r>
              <a:rPr lang="en-CA" dirty="0" smtClean="0">
                <a:solidFill>
                  <a:schemeClr val="tx1"/>
                </a:solidFill>
              </a:rPr>
              <a:t/>
            </a:r>
            <a:br>
              <a:rPr lang="en-CA" dirty="0" smtClean="0">
                <a:solidFill>
                  <a:schemeClr val="tx1"/>
                </a:solidFill>
              </a:rPr>
            </a:br>
            <a:r>
              <a:rPr lang="en-CA" b="1" u="sng" dirty="0" smtClean="0">
                <a:solidFill>
                  <a:schemeClr val="tx1"/>
                </a:solidFill>
              </a:rPr>
              <a:t>N</a:t>
            </a:r>
            <a:r>
              <a:rPr lang="en-CA" b="1" dirty="0" smtClean="0">
                <a:solidFill>
                  <a:schemeClr val="tx1"/>
                </a:solidFill>
              </a:rPr>
              <a:t>ational</a:t>
            </a:r>
            <a:br>
              <a:rPr lang="en-CA" b="1" dirty="0" smtClean="0">
                <a:solidFill>
                  <a:schemeClr val="tx1"/>
                </a:solidFill>
              </a:rPr>
            </a:br>
            <a:r>
              <a:rPr lang="en-CA" b="1" u="sng" dirty="0" smtClean="0">
                <a:solidFill>
                  <a:schemeClr val="tx1"/>
                </a:solidFill>
              </a:rPr>
              <a:t>F</a:t>
            </a:r>
            <a:r>
              <a:rPr lang="en-CA" b="1" dirty="0" smtClean="0">
                <a:solidFill>
                  <a:schemeClr val="tx1"/>
                </a:solidFill>
              </a:rPr>
              <a:t>ire</a:t>
            </a:r>
            <a:br>
              <a:rPr lang="en-CA" b="1" dirty="0" smtClean="0">
                <a:solidFill>
                  <a:schemeClr val="tx1"/>
                </a:solidFill>
              </a:rPr>
            </a:br>
            <a:r>
              <a:rPr lang="en-CA" b="1" u="sng" dirty="0" smtClean="0">
                <a:solidFill>
                  <a:schemeClr val="tx1"/>
                </a:solidFill>
              </a:rPr>
              <a:t>I</a:t>
            </a:r>
            <a:r>
              <a:rPr lang="en-CA" b="1" dirty="0" smtClean="0">
                <a:solidFill>
                  <a:schemeClr val="tx1"/>
                </a:solidFill>
              </a:rPr>
              <a:t>nformation </a:t>
            </a:r>
            <a:br>
              <a:rPr lang="en-CA" b="1" dirty="0" smtClean="0">
                <a:solidFill>
                  <a:schemeClr val="tx1"/>
                </a:solidFill>
              </a:rPr>
            </a:br>
            <a:r>
              <a:rPr lang="en-CA" b="1" u="sng" dirty="0" smtClean="0">
                <a:solidFill>
                  <a:schemeClr val="tx1"/>
                </a:solidFill>
              </a:rPr>
              <a:t>D</a:t>
            </a:r>
            <a:r>
              <a:rPr lang="en-CA" b="1" dirty="0" smtClean="0">
                <a:solidFill>
                  <a:schemeClr val="tx1"/>
                </a:solidFill>
              </a:rPr>
              <a:t>atabase</a:t>
            </a:r>
            <a:endParaRPr lang="en-CA" sz="2000" b="1" dirty="0">
              <a:solidFill>
                <a:schemeClr val="tx1"/>
              </a:solidFill>
            </a:endParaRPr>
          </a:p>
        </p:txBody>
      </p:sp>
      <p:pic>
        <p:nvPicPr>
          <p:cNvPr id="9" name="Picture 8" descr="images.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1619" y="5341243"/>
            <a:ext cx="1444058" cy="1491875"/>
          </a:xfrm>
          <a:prstGeom prst="rect">
            <a:avLst/>
          </a:prstGeom>
        </p:spPr>
      </p:pic>
      <p:pic>
        <p:nvPicPr>
          <p:cNvPr id="10" name="Picture 9"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40352" y="5341243"/>
            <a:ext cx="1035050" cy="1358900"/>
          </a:xfrm>
          <a:prstGeom prst="rect">
            <a:avLst/>
          </a:prstGeom>
        </p:spPr>
      </p:pic>
      <p:pic>
        <p:nvPicPr>
          <p:cNvPr id="11" name="Picture 10"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5834068"/>
            <a:ext cx="1993836" cy="253112"/>
          </a:xfrm>
          <a:prstGeom prst="rect">
            <a:avLst/>
          </a:prstGeom>
        </p:spPr>
      </p:pic>
      <p:pic>
        <p:nvPicPr>
          <p:cNvPr id="14" name="Picture 13" descr="imgres.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79950" y="5834068"/>
            <a:ext cx="2422141" cy="373250"/>
          </a:xfrm>
          <a:prstGeom prst="rect">
            <a:avLst/>
          </a:prstGeom>
        </p:spPr>
      </p:pic>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3131" y="533400"/>
            <a:ext cx="4178443"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27052" y="4267200"/>
            <a:ext cx="2152897" cy="369332"/>
          </a:xfrm>
          <a:prstGeom prst="rect">
            <a:avLst/>
          </a:prstGeom>
          <a:noFill/>
        </p:spPr>
        <p:txBody>
          <a:bodyPr wrap="none" rtlCol="0">
            <a:spAutoFit/>
          </a:bodyPr>
          <a:lstStyle/>
          <a:p>
            <a:r>
              <a:rPr lang="en-CA" b="1" dirty="0" smtClean="0"/>
              <a:t>September 17, 2017 </a:t>
            </a:r>
            <a:endParaRPr lang="en-CA" b="1" dirty="0"/>
          </a:p>
        </p:txBody>
      </p:sp>
    </p:spTree>
    <p:extLst>
      <p:ext uri="{BB962C8B-B14F-4D97-AF65-F5344CB8AC3E}">
        <p14:creationId xmlns:p14="http://schemas.microsoft.com/office/powerpoint/2010/main" val="536899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sp>
        <p:nvSpPr>
          <p:cNvPr id="2" name="Title 1"/>
          <p:cNvSpPr>
            <a:spLocks noGrp="1"/>
          </p:cNvSpPr>
          <p:nvPr>
            <p:ph type="title"/>
          </p:nvPr>
        </p:nvSpPr>
        <p:spPr>
          <a:xfrm>
            <a:off x="457200" y="457200"/>
            <a:ext cx="7772400" cy="855821"/>
          </a:xfrm>
        </p:spPr>
        <p:txBody>
          <a:bodyPr>
            <a:normAutofit fontScale="90000"/>
          </a:bodyPr>
          <a:lstStyle/>
          <a:p>
            <a:pPr algn="ctr"/>
            <a:r>
              <a:rPr lang="en-US" dirty="0" smtClean="0"/>
              <a:t>Q&amp;A NFID #7</a:t>
            </a: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t>
            </a:r>
            <a:endParaRPr lang="en-US" dirty="0"/>
          </a:p>
        </p:txBody>
      </p:sp>
      <p:pic>
        <p:nvPicPr>
          <p:cNvPr id="5" name="Picture 4"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7" name="Content Placeholder 8"/>
          <p:cNvSpPr txBox="1">
            <a:spLocks/>
          </p:cNvSpPr>
          <p:nvPr/>
        </p:nvSpPr>
        <p:spPr>
          <a:xfrm>
            <a:off x="232363" y="1447800"/>
            <a:ext cx="8679274" cy="4225188"/>
          </a:xfrm>
          <a:prstGeom prst="rect">
            <a:avLst/>
          </a:prstGeom>
        </p:spPr>
        <p:txBody>
          <a:bodyPr vert="horz" lIns="91430" tIns="45715" rIns="91430" bIns="4571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spcBef>
                <a:spcPts val="0"/>
              </a:spcBef>
              <a:spcAft>
                <a:spcPts val="1200"/>
              </a:spcAft>
              <a:buAutoNum type="arabicPeriod"/>
            </a:pPr>
            <a:endParaRPr lang="en-US" spc="-100" dirty="0" smtClean="0">
              <a:latin typeface="+mn-lt"/>
            </a:endParaRPr>
          </a:p>
          <a:p>
            <a:pPr marL="514350" indent="-514350">
              <a:spcBef>
                <a:spcPts val="0"/>
              </a:spcBef>
              <a:spcAft>
                <a:spcPts val="1200"/>
              </a:spcAft>
              <a:buAutoNum type="arabicPeriod"/>
            </a:pPr>
            <a:endParaRPr lang="en-US" b="1" spc="-100" dirty="0" smtClean="0">
              <a:latin typeface="+mn-lt"/>
            </a:endParaRPr>
          </a:p>
        </p:txBody>
      </p:sp>
      <p:sp>
        <p:nvSpPr>
          <p:cNvPr id="4" name="Rectangle 3"/>
          <p:cNvSpPr/>
          <p:nvPr/>
        </p:nvSpPr>
        <p:spPr>
          <a:xfrm>
            <a:off x="529637" y="1219200"/>
            <a:ext cx="8382000" cy="4154984"/>
          </a:xfrm>
          <a:prstGeom prst="rect">
            <a:avLst/>
          </a:prstGeom>
        </p:spPr>
        <p:txBody>
          <a:bodyPr wrap="square">
            <a:spAutoFit/>
          </a:bodyPr>
          <a:lstStyle/>
          <a:p>
            <a:pPr marL="342900" lvl="0" indent="-342900">
              <a:spcAft>
                <a:spcPts val="0"/>
              </a:spcAft>
              <a:tabLst>
                <a:tab pos="457200" algn="l"/>
              </a:tabLst>
            </a:pPr>
            <a:r>
              <a:rPr lang="en-CA" sz="2400" b="1" dirty="0" smtClean="0">
                <a:solidFill>
                  <a:srgbClr val="000000"/>
                </a:solidFill>
                <a:latin typeface="Calibri" charset="0"/>
                <a:ea typeface="Calibri" charset="0"/>
                <a:cs typeface="Calibri" charset="0"/>
              </a:rPr>
              <a:t>6. What </a:t>
            </a:r>
            <a:r>
              <a:rPr lang="en-CA" sz="2400" b="1" dirty="0">
                <a:solidFill>
                  <a:srgbClr val="000000"/>
                </a:solidFill>
                <a:latin typeface="Calibri" charset="0"/>
                <a:ea typeface="Calibri" charset="0"/>
                <a:cs typeface="Calibri" charset="0"/>
              </a:rPr>
              <a:t>are the limitations of the NFID?</a:t>
            </a:r>
            <a:endParaRPr lang="en-US" sz="2400" dirty="0">
              <a:latin typeface="Calibri" charset="0"/>
              <a:ea typeface="Calibri" charset="0"/>
              <a:cs typeface="Calibri" charset="0"/>
            </a:endParaRPr>
          </a:p>
          <a:p>
            <a:pPr marL="742950" lvl="1" indent="-285750">
              <a:spcAft>
                <a:spcPts val="0"/>
              </a:spcAft>
              <a:buSzPts val="1000"/>
              <a:buFont typeface="Courier New" charset="0"/>
              <a:buChar char="o"/>
              <a:tabLst>
                <a:tab pos="914400" algn="l"/>
              </a:tabLst>
            </a:pPr>
            <a:r>
              <a:rPr lang="en-CA" sz="2400" dirty="0">
                <a:solidFill>
                  <a:srgbClr val="000000"/>
                </a:solidFill>
                <a:latin typeface="Calibri" charset="0"/>
                <a:ea typeface="Calibri" charset="0"/>
                <a:cs typeface="Calibri" charset="0"/>
              </a:rPr>
              <a:t>The NFID is a starting point. </a:t>
            </a:r>
            <a:endParaRPr lang="en-US" sz="2400" dirty="0">
              <a:latin typeface="Calibri" charset="0"/>
              <a:ea typeface="Calibri" charset="0"/>
              <a:cs typeface="Calibri" charset="0"/>
            </a:endParaRPr>
          </a:p>
          <a:p>
            <a:pPr marL="742950" lvl="1" indent="-285750">
              <a:spcAft>
                <a:spcPts val="0"/>
              </a:spcAft>
              <a:buSzPts val="1000"/>
              <a:buFont typeface="Courier New" charset="0"/>
              <a:buChar char="o"/>
              <a:tabLst>
                <a:tab pos="914400" algn="l"/>
              </a:tabLst>
            </a:pPr>
            <a:r>
              <a:rPr lang="en-CA" sz="2400" dirty="0">
                <a:solidFill>
                  <a:srgbClr val="000000"/>
                </a:solidFill>
                <a:latin typeface="Calibri" charset="0"/>
                <a:ea typeface="Calibri" charset="0"/>
                <a:cs typeface="Calibri" charset="0"/>
              </a:rPr>
              <a:t>There are some reliability issues that will be resolved with time.  </a:t>
            </a:r>
            <a:endParaRPr lang="en-US" sz="2400" dirty="0">
              <a:latin typeface="Calibri" charset="0"/>
              <a:ea typeface="Calibri" charset="0"/>
              <a:cs typeface="Calibri" charset="0"/>
            </a:endParaRPr>
          </a:p>
          <a:p>
            <a:pPr marL="742950" lvl="1" indent="-285750">
              <a:spcAft>
                <a:spcPts val="0"/>
              </a:spcAft>
              <a:buSzPts val="1000"/>
              <a:buFont typeface="Courier New" charset="0"/>
              <a:buChar char="o"/>
              <a:tabLst>
                <a:tab pos="914400" algn="l"/>
              </a:tabLst>
            </a:pPr>
            <a:r>
              <a:rPr lang="en-CA" sz="2400" b="1" dirty="0">
                <a:solidFill>
                  <a:srgbClr val="000000"/>
                </a:solidFill>
                <a:latin typeface="Calibri" charset="0"/>
                <a:ea typeface="Calibri" charset="0"/>
                <a:cs typeface="Calibri" charset="0"/>
              </a:rPr>
              <a:t>You must use the data with caution particularly when drawing conclusions that have policy implications.</a:t>
            </a:r>
            <a:endParaRPr lang="en-US" sz="2400" dirty="0">
              <a:latin typeface="Calibri" charset="0"/>
              <a:ea typeface="Calibri" charset="0"/>
              <a:cs typeface="Calibri" charset="0"/>
            </a:endParaRPr>
          </a:p>
          <a:p>
            <a:pPr marL="742950" lvl="1" indent="-285750">
              <a:spcAft>
                <a:spcPts val="0"/>
              </a:spcAft>
              <a:buSzPts val="1000"/>
              <a:buFont typeface="Courier New" charset="0"/>
              <a:buChar char="o"/>
              <a:tabLst>
                <a:tab pos="914400" algn="l"/>
              </a:tabLst>
            </a:pPr>
            <a:r>
              <a:rPr lang="en-CA" sz="2400" dirty="0">
                <a:solidFill>
                  <a:srgbClr val="000000"/>
                </a:solidFill>
                <a:latin typeface="Calibri" charset="0"/>
                <a:ea typeface="Calibri" charset="0"/>
                <a:cs typeface="Calibri" charset="0"/>
              </a:rPr>
              <a:t>The specific limitations include:</a:t>
            </a:r>
            <a:endParaRPr lang="en-US" sz="2400" dirty="0">
              <a:latin typeface="Calibri" charset="0"/>
              <a:ea typeface="Calibri" charset="0"/>
              <a:cs typeface="Calibri" charset="0"/>
            </a:endParaRPr>
          </a:p>
          <a:p>
            <a:pPr marL="1143000" lvl="2" indent="-228600">
              <a:spcAft>
                <a:spcPts val="0"/>
              </a:spcAft>
              <a:buSzPts val="1000"/>
              <a:buFont typeface="Wingdings" charset="2"/>
              <a:buChar char=""/>
              <a:tabLst>
                <a:tab pos="1371600" algn="l"/>
              </a:tabLst>
            </a:pPr>
            <a:r>
              <a:rPr lang="en-CA" sz="2400" i="1" dirty="0">
                <a:solidFill>
                  <a:srgbClr val="000000"/>
                </a:solidFill>
                <a:latin typeface="Calibri" charset="0"/>
                <a:ea typeface="Calibri" charset="0"/>
                <a:cs typeface="Calibri" charset="0"/>
              </a:rPr>
              <a:t>Coverage: </a:t>
            </a:r>
            <a:endParaRPr lang="en-CA" sz="2400" i="1" dirty="0" smtClean="0">
              <a:solidFill>
                <a:srgbClr val="000000"/>
              </a:solidFill>
              <a:latin typeface="Calibri" charset="0"/>
              <a:ea typeface="Calibri" charset="0"/>
              <a:cs typeface="Calibri" charset="0"/>
            </a:endParaRPr>
          </a:p>
          <a:p>
            <a:pPr marL="1143000" lvl="2" indent="-228600">
              <a:spcAft>
                <a:spcPts val="0"/>
              </a:spcAft>
              <a:buSzPts val="1000"/>
              <a:buFont typeface="Wingdings" charset="2"/>
              <a:buChar char=""/>
              <a:tabLst>
                <a:tab pos="1371600" algn="l"/>
              </a:tabLst>
            </a:pPr>
            <a:r>
              <a:rPr lang="en-CA" sz="2400" i="1" dirty="0" smtClean="0">
                <a:solidFill>
                  <a:srgbClr val="000000"/>
                </a:solidFill>
                <a:latin typeface="Calibri" charset="0"/>
                <a:ea typeface="Calibri" charset="0"/>
                <a:cs typeface="Calibri" charset="0"/>
              </a:rPr>
              <a:t>Underreporting</a:t>
            </a:r>
            <a:r>
              <a:rPr lang="en-CA" sz="2400" i="1" dirty="0">
                <a:solidFill>
                  <a:srgbClr val="000000"/>
                </a:solidFill>
                <a:latin typeface="Calibri" charset="0"/>
                <a:ea typeface="Calibri" charset="0"/>
                <a:cs typeface="Calibri" charset="0"/>
              </a:rPr>
              <a:t>: </a:t>
            </a:r>
            <a:endParaRPr lang="en-CA" sz="2400" i="1" dirty="0" smtClean="0">
              <a:solidFill>
                <a:srgbClr val="000000"/>
              </a:solidFill>
              <a:latin typeface="Calibri" charset="0"/>
              <a:ea typeface="Calibri" charset="0"/>
              <a:cs typeface="Calibri" charset="0"/>
            </a:endParaRPr>
          </a:p>
          <a:p>
            <a:pPr marL="1143000" lvl="2" indent="-228600">
              <a:spcAft>
                <a:spcPts val="0"/>
              </a:spcAft>
              <a:buSzPts val="1000"/>
              <a:buFont typeface="Wingdings" charset="2"/>
              <a:buChar char=""/>
              <a:tabLst>
                <a:tab pos="1371600" algn="l"/>
              </a:tabLst>
            </a:pPr>
            <a:r>
              <a:rPr lang="en-CA" sz="2400" i="1" dirty="0" smtClean="0">
                <a:solidFill>
                  <a:srgbClr val="000000"/>
                </a:solidFill>
                <a:latin typeface="Calibri" charset="0"/>
                <a:ea typeface="Calibri" charset="0"/>
                <a:cs typeface="Calibri" charset="0"/>
              </a:rPr>
              <a:t>First </a:t>
            </a:r>
            <a:r>
              <a:rPr lang="en-CA" sz="2400" i="1" dirty="0">
                <a:solidFill>
                  <a:srgbClr val="000000"/>
                </a:solidFill>
                <a:latin typeface="Calibri" charset="0"/>
                <a:ea typeface="Calibri" charset="0"/>
                <a:cs typeface="Calibri" charset="0"/>
              </a:rPr>
              <a:t>Nations: </a:t>
            </a:r>
            <a:endParaRPr lang="en-CA" sz="2400" i="1" dirty="0" smtClean="0">
              <a:solidFill>
                <a:srgbClr val="000000"/>
              </a:solidFill>
              <a:latin typeface="Calibri" charset="0"/>
              <a:ea typeface="Calibri" charset="0"/>
              <a:cs typeface="Calibri" charset="0"/>
            </a:endParaRPr>
          </a:p>
          <a:p>
            <a:pPr marL="1143000" lvl="2" indent="-228600">
              <a:spcAft>
                <a:spcPts val="0"/>
              </a:spcAft>
              <a:buSzPts val="1000"/>
              <a:buFont typeface="Wingdings" charset="2"/>
              <a:buChar char=""/>
              <a:tabLst>
                <a:tab pos="1371600" algn="l"/>
              </a:tabLst>
            </a:pPr>
            <a:r>
              <a:rPr lang="en-CA" sz="2400" i="1" dirty="0" smtClean="0">
                <a:solidFill>
                  <a:srgbClr val="000000"/>
                </a:solidFill>
                <a:latin typeface="Calibri" charset="0"/>
                <a:ea typeface="Calibri" charset="0"/>
                <a:cs typeface="Calibri" charset="0"/>
              </a:rPr>
              <a:t>High </a:t>
            </a:r>
            <a:r>
              <a:rPr lang="en-CA" sz="2400" i="1" dirty="0">
                <a:solidFill>
                  <a:srgbClr val="000000"/>
                </a:solidFill>
                <a:latin typeface="Calibri" charset="0"/>
                <a:ea typeface="Calibri" charset="0"/>
                <a:cs typeface="Calibri" charset="0"/>
              </a:rPr>
              <a:t>level of unknowns: </a:t>
            </a:r>
            <a:endParaRPr lang="en-US" sz="2400" dirty="0">
              <a:effectLst/>
              <a:latin typeface="Calibri" charset="0"/>
              <a:ea typeface="Calibri" charset="0"/>
              <a:cs typeface="Calibri" charset="0"/>
            </a:endParaRPr>
          </a:p>
        </p:txBody>
      </p:sp>
    </p:spTree>
    <p:extLst>
      <p:ext uri="{BB962C8B-B14F-4D97-AF65-F5344CB8AC3E}">
        <p14:creationId xmlns:p14="http://schemas.microsoft.com/office/powerpoint/2010/main" val="361622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sp>
        <p:nvSpPr>
          <p:cNvPr id="2" name="Title 1"/>
          <p:cNvSpPr>
            <a:spLocks noGrp="1"/>
          </p:cNvSpPr>
          <p:nvPr>
            <p:ph type="title"/>
          </p:nvPr>
        </p:nvSpPr>
        <p:spPr>
          <a:xfrm>
            <a:off x="457200" y="457200"/>
            <a:ext cx="7772400" cy="855821"/>
          </a:xfrm>
        </p:spPr>
        <p:txBody>
          <a:bodyPr>
            <a:normAutofit fontScale="90000"/>
          </a:bodyPr>
          <a:lstStyle/>
          <a:p>
            <a:pPr lvl="0" algn="ctr"/>
            <a:r>
              <a:rPr lang="en-US" dirty="0" smtClean="0"/>
              <a:t>Q&amp;A NFID #8</a:t>
            </a:r>
            <a:r>
              <a:rPr lang="en-US" dirty="0"/>
              <a:t/>
            </a:r>
            <a:br>
              <a:rPr lang="en-US" dirty="0"/>
            </a:br>
            <a:r>
              <a:rPr lang="en-US" sz="2700" cap="none" dirty="0"/>
              <a:t/>
            </a:r>
            <a:br>
              <a:rPr lang="en-US" sz="2700" cap="none" dirty="0"/>
            </a:br>
            <a:r>
              <a:rPr lang="en-CA" sz="2700" cap="none" dirty="0"/>
              <a:t> What are the next steps? [TBC]</a:t>
            </a:r>
            <a:r>
              <a:rPr lang="en-US" sz="2700" cap="none" dirty="0"/>
              <a:t/>
            </a:r>
            <a:br>
              <a:rPr lang="en-US" sz="2700" cap="none" dirty="0"/>
            </a:br>
            <a:r>
              <a:rPr lang="en-CA" sz="2700" b="0" cap="none" dirty="0"/>
              <a:t>Refine, mine, analyze, grow build and improve the NFID</a:t>
            </a:r>
            <a:r>
              <a:rPr lang="en-US" sz="2700" b="0" cap="none" dirty="0"/>
              <a:t/>
            </a:r>
            <a:br>
              <a:rPr lang="en-US" sz="2700" b="0" cap="none" dirty="0"/>
            </a:br>
            <a:r>
              <a:rPr lang="en-CA" sz="2700" b="0" cap="none" dirty="0"/>
              <a:t>This requires both analytical and financial resources.</a:t>
            </a:r>
            <a:r>
              <a:rPr lang="en-US" sz="2700" b="0" cap="none" dirty="0"/>
              <a:t/>
            </a:r>
            <a:br>
              <a:rPr lang="en-US" sz="2700" b="0" cap="none" dirty="0"/>
            </a:br>
            <a:r>
              <a:rPr lang="en-CA" sz="2700" b="0" cap="none" dirty="0"/>
              <a:t>The CAFC and the Fire Marshalls and Fire Commissioners are meeting on September 17 to discuss next steps</a:t>
            </a:r>
            <a:r>
              <a:rPr lang="en-US" sz="2700" b="0" cap="none" dirty="0"/>
              <a:t/>
            </a:r>
            <a:br>
              <a:rPr lang="en-US" sz="2700" b="0" cap="none" dirty="0"/>
            </a:br>
            <a:r>
              <a:rPr lang="en-CA" sz="2700" b="0" cap="none" dirty="0"/>
              <a:t>READ the next steps report here</a:t>
            </a:r>
            <a:r>
              <a:rPr lang="en-US" sz="2700" cap="none" dirty="0"/>
              <a:t/>
            </a:r>
            <a:br>
              <a:rPr lang="en-US" sz="2700" cap="none" dirty="0"/>
            </a:br>
            <a:r>
              <a:rPr lang="en-US" sz="2700" cap="none" dirty="0"/>
              <a:t/>
            </a:r>
            <a:br>
              <a:rPr lang="en-US" sz="2700" cap="none" dirty="0"/>
            </a:br>
            <a:r>
              <a:rPr lang="en-CA" sz="2700" cap="none" dirty="0"/>
              <a:t>How can I access the National Fire Incidence database?</a:t>
            </a:r>
            <a:r>
              <a:rPr lang="en-US" sz="2700" cap="none" dirty="0"/>
              <a:t/>
            </a:r>
            <a:br>
              <a:rPr lang="en-US" sz="2700" cap="none" dirty="0"/>
            </a:br>
            <a:r>
              <a:rPr lang="en-CA" sz="2700" b="0" cap="none" dirty="0"/>
              <a:t>The goal of the CAFC, the CCFM&amp;FC and our partners is to eventually make the NFID freely accessible to all researchers. Please check </a:t>
            </a:r>
            <a:r>
              <a:rPr lang="en-CA" sz="2700" b="0" cap="none" dirty="0" err="1"/>
              <a:t>nfidcanada.ca</a:t>
            </a:r>
            <a:r>
              <a:rPr lang="en-CA" sz="2700" b="0" cap="none" dirty="0"/>
              <a:t> for </a:t>
            </a:r>
            <a:r>
              <a:rPr lang="en-CA" sz="2700" b="0" cap="none" dirty="0" err="1"/>
              <a:t>udpates</a:t>
            </a:r>
            <a:r>
              <a:rPr lang="en-CA" sz="2700" b="0" cap="none" dirty="0"/>
              <a:t> </a:t>
            </a:r>
            <a:r>
              <a:rPr lang="en-CA" sz="2700" dirty="0"/>
              <a:t> </a:t>
            </a:r>
            <a:r>
              <a:rPr lang="en-US" sz="2700" dirty="0"/>
              <a:t/>
            </a:r>
            <a:br>
              <a:rPr lang="en-US" sz="2700" dirty="0"/>
            </a:br>
            <a:r>
              <a:rPr lang="en-US" sz="2700" dirty="0" smtClean="0"/>
              <a:t/>
            </a:r>
            <a:br>
              <a:rPr lang="en-US" sz="2700" dirty="0" smtClean="0"/>
            </a:br>
            <a:r>
              <a:rPr lang="en-US" dirty="0"/>
              <a:t/>
            </a:r>
            <a:br>
              <a:rPr lang="en-US" dirty="0"/>
            </a:br>
            <a:r>
              <a:rPr lang="en-US" dirty="0" smtClean="0"/>
              <a:t> </a:t>
            </a:r>
            <a:endParaRPr lang="en-US" dirty="0"/>
          </a:p>
        </p:txBody>
      </p:sp>
      <p:pic>
        <p:nvPicPr>
          <p:cNvPr id="5" name="Picture 4"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7" name="Content Placeholder 8"/>
          <p:cNvSpPr txBox="1">
            <a:spLocks/>
          </p:cNvSpPr>
          <p:nvPr/>
        </p:nvSpPr>
        <p:spPr>
          <a:xfrm>
            <a:off x="232363" y="1447800"/>
            <a:ext cx="8679274" cy="4225188"/>
          </a:xfrm>
          <a:prstGeom prst="rect">
            <a:avLst/>
          </a:prstGeom>
        </p:spPr>
        <p:txBody>
          <a:bodyPr vert="horz" lIns="91430" tIns="45715" rIns="91430" bIns="4571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spcBef>
                <a:spcPts val="0"/>
              </a:spcBef>
              <a:spcAft>
                <a:spcPts val="1200"/>
              </a:spcAft>
              <a:buAutoNum type="arabicPeriod"/>
            </a:pPr>
            <a:endParaRPr lang="en-US" spc="-100" dirty="0" smtClean="0">
              <a:latin typeface="+mn-lt"/>
            </a:endParaRPr>
          </a:p>
          <a:p>
            <a:pPr marL="514350" indent="-514350">
              <a:spcBef>
                <a:spcPts val="0"/>
              </a:spcBef>
              <a:spcAft>
                <a:spcPts val="1200"/>
              </a:spcAft>
              <a:buAutoNum type="arabicPeriod"/>
            </a:pPr>
            <a:endParaRPr lang="en-US" b="1" spc="-100" dirty="0" smtClean="0">
              <a:latin typeface="+mn-lt"/>
            </a:endParaRPr>
          </a:p>
        </p:txBody>
      </p:sp>
      <p:sp>
        <p:nvSpPr>
          <p:cNvPr id="4" name="Rectangle 3"/>
          <p:cNvSpPr/>
          <p:nvPr/>
        </p:nvSpPr>
        <p:spPr>
          <a:xfrm>
            <a:off x="529637" y="1219200"/>
            <a:ext cx="8382000" cy="461665"/>
          </a:xfrm>
          <a:prstGeom prst="rect">
            <a:avLst/>
          </a:prstGeom>
        </p:spPr>
        <p:txBody>
          <a:bodyPr wrap="square">
            <a:spAutoFit/>
          </a:bodyPr>
          <a:lstStyle/>
          <a:p>
            <a:pPr marL="342900" lvl="0" indent="-342900">
              <a:spcAft>
                <a:spcPts val="0"/>
              </a:spcAft>
              <a:tabLst>
                <a:tab pos="457200" algn="l"/>
              </a:tabLst>
            </a:pPr>
            <a:r>
              <a:rPr lang="en-CA" sz="2400" i="1" dirty="0">
                <a:solidFill>
                  <a:srgbClr val="000000"/>
                </a:solidFill>
                <a:latin typeface="Calibri" charset="0"/>
                <a:ea typeface="Calibri" charset="0"/>
                <a:cs typeface="Calibri" charset="0"/>
              </a:rPr>
              <a:t> </a:t>
            </a:r>
            <a:endParaRPr lang="en-US" sz="2400" dirty="0">
              <a:effectLst/>
              <a:latin typeface="Calibri" charset="0"/>
              <a:ea typeface="Calibri" charset="0"/>
              <a:cs typeface="Calibri" charset="0"/>
            </a:endParaRPr>
          </a:p>
        </p:txBody>
      </p:sp>
    </p:spTree>
    <p:extLst>
      <p:ext uri="{BB962C8B-B14F-4D97-AF65-F5344CB8AC3E}">
        <p14:creationId xmlns:p14="http://schemas.microsoft.com/office/powerpoint/2010/main" val="355275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sp>
        <p:nvSpPr>
          <p:cNvPr id="2" name="Title 1"/>
          <p:cNvSpPr>
            <a:spLocks noGrp="1"/>
          </p:cNvSpPr>
          <p:nvPr>
            <p:ph type="title"/>
          </p:nvPr>
        </p:nvSpPr>
        <p:spPr>
          <a:xfrm>
            <a:off x="457200" y="457200"/>
            <a:ext cx="7772400" cy="855821"/>
          </a:xfrm>
        </p:spPr>
        <p:txBody>
          <a:bodyPr>
            <a:normAutofit fontScale="90000"/>
          </a:bodyPr>
          <a:lstStyle/>
          <a:p>
            <a:pPr algn="ctr"/>
            <a:r>
              <a:rPr lang="en-US" dirty="0" smtClean="0"/>
              <a:t>Key Messages Stats </a:t>
            </a:r>
            <a:r>
              <a:rPr lang="en-US" dirty="0" err="1" smtClean="0"/>
              <a:t>CaN</a:t>
            </a:r>
            <a:r>
              <a:rPr lang="en-US" dirty="0" smtClean="0"/>
              <a:t> </a:t>
            </a:r>
            <a:r>
              <a:rPr lang="en-US" dirty="0" err="1" smtClean="0"/>
              <a:t>ReporT</a:t>
            </a:r>
            <a:r>
              <a:rPr lang="en-US" dirty="0" smtClean="0"/>
              <a:t> #1</a:t>
            </a: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t>
            </a:r>
            <a:endParaRPr lang="en-US" dirty="0"/>
          </a:p>
        </p:txBody>
      </p:sp>
      <p:pic>
        <p:nvPicPr>
          <p:cNvPr id="5" name="Picture 4"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7" name="Content Placeholder 8"/>
          <p:cNvSpPr txBox="1">
            <a:spLocks/>
          </p:cNvSpPr>
          <p:nvPr/>
        </p:nvSpPr>
        <p:spPr>
          <a:xfrm>
            <a:off x="232363" y="1447800"/>
            <a:ext cx="8679274" cy="4225188"/>
          </a:xfrm>
          <a:prstGeom prst="rect">
            <a:avLst/>
          </a:prstGeom>
        </p:spPr>
        <p:txBody>
          <a:bodyPr vert="horz" lIns="91430" tIns="45715" rIns="91430" bIns="4571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spcBef>
                <a:spcPts val="0"/>
              </a:spcBef>
              <a:spcAft>
                <a:spcPts val="1200"/>
              </a:spcAft>
              <a:buAutoNum type="arabicPeriod"/>
            </a:pPr>
            <a:endParaRPr lang="en-US" spc="-100" dirty="0" smtClean="0">
              <a:latin typeface="+mn-lt"/>
            </a:endParaRPr>
          </a:p>
          <a:p>
            <a:pPr marL="514350" indent="-514350">
              <a:spcBef>
                <a:spcPts val="0"/>
              </a:spcBef>
              <a:spcAft>
                <a:spcPts val="1200"/>
              </a:spcAft>
              <a:buAutoNum type="arabicPeriod"/>
            </a:pPr>
            <a:endParaRPr lang="en-US" b="1" spc="-100" dirty="0" smtClean="0">
              <a:latin typeface="+mn-lt"/>
            </a:endParaRPr>
          </a:p>
        </p:txBody>
      </p:sp>
      <p:sp>
        <p:nvSpPr>
          <p:cNvPr id="3" name="Rectangle 2"/>
          <p:cNvSpPr/>
          <p:nvPr/>
        </p:nvSpPr>
        <p:spPr>
          <a:xfrm>
            <a:off x="849443" y="1219200"/>
            <a:ext cx="7924800" cy="4324261"/>
          </a:xfrm>
          <a:prstGeom prst="rect">
            <a:avLst/>
          </a:prstGeom>
        </p:spPr>
        <p:txBody>
          <a:bodyPr wrap="square">
            <a:spAutoFit/>
          </a:bodyPr>
          <a:lstStyle/>
          <a:p>
            <a:pPr marL="342900" lvl="0" indent="-342900">
              <a:spcAft>
                <a:spcPts val="0"/>
              </a:spcAft>
              <a:buFont typeface="Symbol" charset="2"/>
              <a:buChar char=""/>
            </a:pPr>
            <a:r>
              <a:rPr lang="en-CA" sz="2800" dirty="0">
                <a:solidFill>
                  <a:srgbClr val="000000"/>
                </a:solidFill>
                <a:latin typeface="Calibri" charset="0"/>
                <a:ea typeface="ＭＳ 明朝" charset="-128"/>
                <a:cs typeface="Times New Roman" charset="0"/>
              </a:rPr>
              <a:t>P</a:t>
            </a:r>
            <a:r>
              <a:rPr lang="en-CA" sz="2800" dirty="0" smtClean="0">
                <a:solidFill>
                  <a:srgbClr val="000000"/>
                </a:solidFill>
                <a:latin typeface="Calibri" charset="0"/>
                <a:ea typeface="ＭＳ 明朝" charset="-128"/>
                <a:cs typeface="Times New Roman" charset="0"/>
              </a:rPr>
              <a:t>leased </a:t>
            </a:r>
            <a:r>
              <a:rPr lang="en-CA" sz="2800" dirty="0">
                <a:solidFill>
                  <a:srgbClr val="000000"/>
                </a:solidFill>
                <a:latin typeface="Calibri" charset="0"/>
                <a:ea typeface="ＭＳ 明朝" charset="-128"/>
                <a:cs typeface="Times New Roman" charset="0"/>
              </a:rPr>
              <a:t>to see </a:t>
            </a:r>
            <a:r>
              <a:rPr lang="en-CA" sz="2800" dirty="0" smtClean="0">
                <a:solidFill>
                  <a:srgbClr val="000000"/>
                </a:solidFill>
                <a:latin typeface="Calibri" charset="0"/>
                <a:ea typeface="ＭＳ 明朝" charset="-128"/>
                <a:cs typeface="Times New Roman" charset="0"/>
              </a:rPr>
              <a:t>1</a:t>
            </a:r>
            <a:r>
              <a:rPr lang="en-CA" sz="2800" baseline="30000" dirty="0" smtClean="0">
                <a:solidFill>
                  <a:srgbClr val="000000"/>
                </a:solidFill>
                <a:latin typeface="Calibri" charset="0"/>
                <a:ea typeface="ＭＳ 明朝" charset="-128"/>
                <a:cs typeface="Times New Roman" charset="0"/>
              </a:rPr>
              <a:t>st</a:t>
            </a:r>
            <a:r>
              <a:rPr lang="en-CA" sz="2800" dirty="0" smtClean="0">
                <a:solidFill>
                  <a:srgbClr val="000000"/>
                </a:solidFill>
                <a:latin typeface="Calibri" charset="0"/>
                <a:ea typeface="ＭＳ 明朝" charset="-128"/>
                <a:cs typeface="Times New Roman" charset="0"/>
              </a:rPr>
              <a:t> report of NFID! </a:t>
            </a:r>
          </a:p>
          <a:p>
            <a:pPr marL="342900" lvl="0" indent="-342900">
              <a:spcAft>
                <a:spcPts val="0"/>
              </a:spcAft>
              <a:buFont typeface="Symbol" charset="2"/>
              <a:buChar char=""/>
            </a:pPr>
            <a:endParaRPr lang="en-US" sz="2800" dirty="0">
              <a:latin typeface="Cambria" charset="0"/>
              <a:ea typeface="ＭＳ 明朝" charset="-128"/>
              <a:cs typeface="Times New Roman" charset="0"/>
            </a:endParaRPr>
          </a:p>
          <a:p>
            <a:pPr marL="342900" lvl="0" indent="-342900">
              <a:spcAft>
                <a:spcPts val="0"/>
              </a:spcAft>
              <a:buFont typeface="Symbol" charset="2"/>
              <a:buChar char=""/>
            </a:pPr>
            <a:r>
              <a:rPr lang="en-CA" sz="2800" dirty="0" smtClean="0">
                <a:solidFill>
                  <a:srgbClr val="000000"/>
                </a:solidFill>
                <a:latin typeface="Calibri" charset="0"/>
                <a:ea typeface="ＭＳ 明朝" charset="-128"/>
                <a:cs typeface="Times New Roman" charset="0"/>
              </a:rPr>
              <a:t>Shows what can </a:t>
            </a:r>
            <a:r>
              <a:rPr lang="en-CA" sz="2800" dirty="0">
                <a:solidFill>
                  <a:srgbClr val="000000"/>
                </a:solidFill>
                <a:latin typeface="Calibri" charset="0"/>
                <a:ea typeface="ＭＳ 明朝" charset="-128"/>
                <a:cs typeface="Times New Roman" charset="0"/>
              </a:rPr>
              <a:t>be done with the data </a:t>
            </a:r>
            <a:r>
              <a:rPr lang="en-CA" sz="2800" dirty="0" smtClean="0">
                <a:solidFill>
                  <a:srgbClr val="000000"/>
                </a:solidFill>
                <a:latin typeface="Calibri" charset="0"/>
                <a:ea typeface="ＭＳ 明朝" charset="-128"/>
                <a:cs typeface="Times New Roman" charset="0"/>
              </a:rPr>
              <a:t>and what limitations exist</a:t>
            </a:r>
            <a:r>
              <a:rPr lang="en-US" sz="2800" dirty="0" smtClean="0">
                <a:latin typeface="Cambria" charset="0"/>
                <a:ea typeface="ＭＳ 明朝" charset="-128"/>
                <a:cs typeface="Times New Roman" charset="0"/>
              </a:rPr>
              <a:t>. Good start but must be used with caution. For example: </a:t>
            </a:r>
          </a:p>
          <a:p>
            <a:pPr marL="800100" lvl="1" indent="-342900">
              <a:buFont typeface="Symbol" charset="2"/>
              <a:buChar char=""/>
            </a:pPr>
            <a:r>
              <a:rPr lang="en-CA" sz="2800" dirty="0" smtClean="0">
                <a:solidFill>
                  <a:srgbClr val="000000"/>
                </a:solidFill>
                <a:latin typeface="Calibri" charset="0"/>
                <a:ea typeface="ＭＳ 明朝" charset="-128"/>
                <a:cs typeface="Times New Roman" charset="0"/>
              </a:rPr>
              <a:t>The </a:t>
            </a:r>
            <a:r>
              <a:rPr lang="en-CA" sz="2800" dirty="0">
                <a:solidFill>
                  <a:srgbClr val="000000"/>
                </a:solidFill>
                <a:latin typeface="Calibri" charset="0"/>
                <a:ea typeface="ＭＳ 明朝" charset="-128"/>
                <a:cs typeface="Times New Roman" charset="0"/>
              </a:rPr>
              <a:t>report also focusses on incidences, injuries and deaths. It is silent on </a:t>
            </a:r>
            <a:r>
              <a:rPr lang="en-CA" sz="2800" dirty="0" smtClean="0">
                <a:solidFill>
                  <a:srgbClr val="000000"/>
                </a:solidFill>
                <a:latin typeface="Calibri" charset="0"/>
                <a:ea typeface="ＭＳ 明朝" charset="-128"/>
                <a:cs typeface="Times New Roman" charset="0"/>
              </a:rPr>
              <a:t>impacts.</a:t>
            </a:r>
          </a:p>
          <a:p>
            <a:pPr marL="800100" lvl="1" indent="-342900">
              <a:buFont typeface="Symbol" charset="2"/>
              <a:buChar char=""/>
            </a:pPr>
            <a:r>
              <a:rPr lang="en-CA" sz="2800" dirty="0" smtClean="0">
                <a:solidFill>
                  <a:srgbClr val="000000"/>
                </a:solidFill>
                <a:latin typeface="Calibri" charset="0"/>
                <a:ea typeface="ＭＳ 明朝" charset="-128"/>
                <a:cs typeface="Times New Roman" charset="0"/>
              </a:rPr>
              <a:t>There is missing data for many elements so we may not see full picture. </a:t>
            </a:r>
            <a:r>
              <a:rPr lang="en-CA" sz="2800" dirty="0">
                <a:solidFill>
                  <a:srgbClr val="000000"/>
                </a:solidFill>
                <a:latin typeface="Calibri" charset="0"/>
                <a:ea typeface="ＭＳ 明朝" charset="-128"/>
                <a:cs typeface="Times New Roman" charset="0"/>
              </a:rPr>
              <a:t> </a:t>
            </a:r>
            <a:endParaRPr lang="en-US" sz="2800" dirty="0">
              <a:latin typeface="Cambria" charset="0"/>
              <a:ea typeface="ＭＳ 明朝" charset="-128"/>
              <a:cs typeface="Times New Roman" charset="0"/>
            </a:endParaRPr>
          </a:p>
          <a:p>
            <a:pPr marL="342900" lvl="0" indent="-342900">
              <a:spcAft>
                <a:spcPts val="0"/>
              </a:spcAft>
              <a:buFont typeface="Symbol" charset="2"/>
              <a:buChar char=""/>
            </a:pPr>
            <a:endParaRPr lang="en-US" sz="1200" dirty="0">
              <a:latin typeface="Cambria" charset="0"/>
              <a:ea typeface="ＭＳ 明朝" charset="-128"/>
              <a:cs typeface="Times New Roman" charset="0"/>
            </a:endParaRPr>
          </a:p>
          <a:p>
            <a:pPr>
              <a:spcAft>
                <a:spcPts val="0"/>
              </a:spcAft>
            </a:pPr>
            <a:r>
              <a:rPr lang="en-CA" sz="1100" dirty="0">
                <a:solidFill>
                  <a:srgbClr val="000000"/>
                </a:solidFill>
                <a:latin typeface="Calibri" charset="0"/>
                <a:ea typeface="ＭＳ 明朝" charset="-128"/>
                <a:cs typeface="Times New Roman" charset="0"/>
              </a:rPr>
              <a:t> </a:t>
            </a:r>
            <a:endParaRPr lang="en-US" sz="1200" dirty="0">
              <a:effectLst/>
              <a:latin typeface="Cambria" charset="0"/>
              <a:ea typeface="ＭＳ 明朝" charset="-128"/>
              <a:cs typeface="Times New Roman" charset="0"/>
            </a:endParaRPr>
          </a:p>
        </p:txBody>
      </p:sp>
    </p:spTree>
    <p:extLst>
      <p:ext uri="{BB962C8B-B14F-4D97-AF65-F5344CB8AC3E}">
        <p14:creationId xmlns:p14="http://schemas.microsoft.com/office/powerpoint/2010/main" val="1334976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sp>
        <p:nvSpPr>
          <p:cNvPr id="2" name="Title 1"/>
          <p:cNvSpPr>
            <a:spLocks noGrp="1"/>
          </p:cNvSpPr>
          <p:nvPr>
            <p:ph type="title"/>
          </p:nvPr>
        </p:nvSpPr>
        <p:spPr>
          <a:xfrm>
            <a:off x="457200" y="457200"/>
            <a:ext cx="7772400" cy="855821"/>
          </a:xfrm>
        </p:spPr>
        <p:txBody>
          <a:bodyPr>
            <a:normAutofit fontScale="90000"/>
          </a:bodyPr>
          <a:lstStyle/>
          <a:p>
            <a:pPr algn="ctr"/>
            <a:r>
              <a:rPr lang="en-US" dirty="0" smtClean="0"/>
              <a:t>Key Messages Stats </a:t>
            </a:r>
            <a:r>
              <a:rPr lang="en-US" dirty="0" err="1" smtClean="0"/>
              <a:t>CaN</a:t>
            </a:r>
            <a:r>
              <a:rPr lang="en-US" dirty="0" smtClean="0"/>
              <a:t> </a:t>
            </a:r>
            <a:r>
              <a:rPr lang="en-US" dirty="0" err="1" smtClean="0"/>
              <a:t>ReporT</a:t>
            </a:r>
            <a:r>
              <a:rPr lang="en-US" dirty="0" smtClean="0"/>
              <a:t> #1</a:t>
            </a: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t>
            </a:r>
            <a:endParaRPr lang="en-US" dirty="0"/>
          </a:p>
        </p:txBody>
      </p:sp>
      <p:pic>
        <p:nvPicPr>
          <p:cNvPr id="5" name="Picture 4"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7" name="Content Placeholder 8"/>
          <p:cNvSpPr txBox="1">
            <a:spLocks/>
          </p:cNvSpPr>
          <p:nvPr/>
        </p:nvSpPr>
        <p:spPr>
          <a:xfrm>
            <a:off x="232363" y="1447800"/>
            <a:ext cx="8679274" cy="4225188"/>
          </a:xfrm>
          <a:prstGeom prst="rect">
            <a:avLst/>
          </a:prstGeom>
        </p:spPr>
        <p:txBody>
          <a:bodyPr vert="horz" lIns="91430" tIns="45715" rIns="91430" bIns="4571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spcBef>
                <a:spcPts val="0"/>
              </a:spcBef>
              <a:spcAft>
                <a:spcPts val="1200"/>
              </a:spcAft>
              <a:buAutoNum type="arabicPeriod"/>
            </a:pPr>
            <a:endParaRPr lang="en-US" spc="-100" dirty="0" smtClean="0">
              <a:latin typeface="+mn-lt"/>
            </a:endParaRPr>
          </a:p>
          <a:p>
            <a:pPr marL="514350" indent="-514350">
              <a:spcBef>
                <a:spcPts val="0"/>
              </a:spcBef>
              <a:spcAft>
                <a:spcPts val="1200"/>
              </a:spcAft>
              <a:buAutoNum type="arabicPeriod"/>
            </a:pPr>
            <a:endParaRPr lang="en-US" b="1" spc="-100" dirty="0" smtClean="0">
              <a:latin typeface="+mn-lt"/>
            </a:endParaRPr>
          </a:p>
        </p:txBody>
      </p:sp>
      <p:sp>
        <p:nvSpPr>
          <p:cNvPr id="3" name="Rectangle 2"/>
          <p:cNvSpPr/>
          <p:nvPr/>
        </p:nvSpPr>
        <p:spPr>
          <a:xfrm>
            <a:off x="849443" y="1219200"/>
            <a:ext cx="7924800" cy="4324261"/>
          </a:xfrm>
          <a:prstGeom prst="rect">
            <a:avLst/>
          </a:prstGeom>
        </p:spPr>
        <p:txBody>
          <a:bodyPr wrap="square">
            <a:spAutoFit/>
          </a:bodyPr>
          <a:lstStyle/>
          <a:p>
            <a:pPr marL="342900" lvl="0" indent="-342900">
              <a:spcAft>
                <a:spcPts val="0"/>
              </a:spcAft>
              <a:buFont typeface="Symbol" charset="2"/>
              <a:buChar char=""/>
            </a:pPr>
            <a:r>
              <a:rPr lang="en-CA" sz="2800" dirty="0">
                <a:solidFill>
                  <a:srgbClr val="000000"/>
                </a:solidFill>
                <a:latin typeface="Calibri" charset="0"/>
                <a:ea typeface="ＭＳ 明朝" charset="-128"/>
                <a:cs typeface="Times New Roman" charset="0"/>
              </a:rPr>
              <a:t>P</a:t>
            </a:r>
            <a:r>
              <a:rPr lang="en-CA" sz="2800" dirty="0" smtClean="0">
                <a:solidFill>
                  <a:srgbClr val="000000"/>
                </a:solidFill>
                <a:latin typeface="Calibri" charset="0"/>
                <a:ea typeface="ＭＳ 明朝" charset="-128"/>
                <a:cs typeface="Times New Roman" charset="0"/>
              </a:rPr>
              <a:t>leased </a:t>
            </a:r>
            <a:r>
              <a:rPr lang="en-CA" sz="2800" dirty="0">
                <a:solidFill>
                  <a:srgbClr val="000000"/>
                </a:solidFill>
                <a:latin typeface="Calibri" charset="0"/>
                <a:ea typeface="ＭＳ 明朝" charset="-128"/>
                <a:cs typeface="Times New Roman" charset="0"/>
              </a:rPr>
              <a:t>to see </a:t>
            </a:r>
            <a:r>
              <a:rPr lang="en-CA" sz="2800" dirty="0" smtClean="0">
                <a:solidFill>
                  <a:srgbClr val="000000"/>
                </a:solidFill>
                <a:latin typeface="Calibri" charset="0"/>
                <a:ea typeface="ＭＳ 明朝" charset="-128"/>
                <a:cs typeface="Times New Roman" charset="0"/>
              </a:rPr>
              <a:t>1</a:t>
            </a:r>
            <a:r>
              <a:rPr lang="en-CA" sz="2800" baseline="30000" dirty="0" smtClean="0">
                <a:solidFill>
                  <a:srgbClr val="000000"/>
                </a:solidFill>
                <a:latin typeface="Calibri" charset="0"/>
                <a:ea typeface="ＭＳ 明朝" charset="-128"/>
                <a:cs typeface="Times New Roman" charset="0"/>
              </a:rPr>
              <a:t>st</a:t>
            </a:r>
            <a:r>
              <a:rPr lang="en-CA" sz="2800" dirty="0" smtClean="0">
                <a:solidFill>
                  <a:srgbClr val="000000"/>
                </a:solidFill>
                <a:latin typeface="Calibri" charset="0"/>
                <a:ea typeface="ＭＳ 明朝" charset="-128"/>
                <a:cs typeface="Times New Roman" charset="0"/>
              </a:rPr>
              <a:t> report of NFID! </a:t>
            </a:r>
          </a:p>
          <a:p>
            <a:pPr marL="342900" lvl="0" indent="-342900">
              <a:spcAft>
                <a:spcPts val="0"/>
              </a:spcAft>
              <a:buFont typeface="Symbol" charset="2"/>
              <a:buChar char=""/>
            </a:pPr>
            <a:endParaRPr lang="en-US" sz="2800" dirty="0">
              <a:latin typeface="Cambria" charset="0"/>
              <a:ea typeface="ＭＳ 明朝" charset="-128"/>
              <a:cs typeface="Times New Roman" charset="0"/>
            </a:endParaRPr>
          </a:p>
          <a:p>
            <a:pPr marL="342900" lvl="0" indent="-342900">
              <a:spcAft>
                <a:spcPts val="0"/>
              </a:spcAft>
              <a:buFont typeface="Symbol" charset="2"/>
              <a:buChar char=""/>
            </a:pPr>
            <a:r>
              <a:rPr lang="en-CA" sz="2800" dirty="0" smtClean="0">
                <a:solidFill>
                  <a:srgbClr val="000000"/>
                </a:solidFill>
                <a:latin typeface="Calibri" charset="0"/>
                <a:ea typeface="ＭＳ 明朝" charset="-128"/>
                <a:cs typeface="Times New Roman" charset="0"/>
              </a:rPr>
              <a:t>Shows what can </a:t>
            </a:r>
            <a:r>
              <a:rPr lang="en-CA" sz="2800" dirty="0">
                <a:solidFill>
                  <a:srgbClr val="000000"/>
                </a:solidFill>
                <a:latin typeface="Calibri" charset="0"/>
                <a:ea typeface="ＭＳ 明朝" charset="-128"/>
                <a:cs typeface="Times New Roman" charset="0"/>
              </a:rPr>
              <a:t>be done with the data </a:t>
            </a:r>
            <a:r>
              <a:rPr lang="en-CA" sz="2800" dirty="0" smtClean="0">
                <a:solidFill>
                  <a:srgbClr val="000000"/>
                </a:solidFill>
                <a:latin typeface="Calibri" charset="0"/>
                <a:ea typeface="ＭＳ 明朝" charset="-128"/>
                <a:cs typeface="Times New Roman" charset="0"/>
              </a:rPr>
              <a:t>and what limitations exist</a:t>
            </a:r>
            <a:r>
              <a:rPr lang="en-US" sz="2800" dirty="0" smtClean="0">
                <a:latin typeface="Cambria" charset="0"/>
                <a:ea typeface="ＭＳ 明朝" charset="-128"/>
                <a:cs typeface="Times New Roman" charset="0"/>
              </a:rPr>
              <a:t>. Good start but must be used with caution. For example: </a:t>
            </a:r>
          </a:p>
          <a:p>
            <a:pPr marL="800100" lvl="1" indent="-342900">
              <a:buFont typeface="Symbol" charset="2"/>
              <a:buChar char=""/>
            </a:pPr>
            <a:r>
              <a:rPr lang="en-CA" sz="2800" dirty="0" smtClean="0">
                <a:solidFill>
                  <a:srgbClr val="000000"/>
                </a:solidFill>
                <a:latin typeface="Calibri" charset="0"/>
                <a:ea typeface="ＭＳ 明朝" charset="-128"/>
                <a:cs typeface="Times New Roman" charset="0"/>
              </a:rPr>
              <a:t>The </a:t>
            </a:r>
            <a:r>
              <a:rPr lang="en-CA" sz="2800" dirty="0">
                <a:solidFill>
                  <a:srgbClr val="000000"/>
                </a:solidFill>
                <a:latin typeface="Calibri" charset="0"/>
                <a:ea typeface="ＭＳ 明朝" charset="-128"/>
                <a:cs typeface="Times New Roman" charset="0"/>
              </a:rPr>
              <a:t>report also focusses on incidences, injuries and deaths. It is silent on </a:t>
            </a:r>
            <a:r>
              <a:rPr lang="en-CA" sz="2800" dirty="0" smtClean="0">
                <a:solidFill>
                  <a:srgbClr val="000000"/>
                </a:solidFill>
                <a:latin typeface="Calibri" charset="0"/>
                <a:ea typeface="ＭＳ 明朝" charset="-128"/>
                <a:cs typeface="Times New Roman" charset="0"/>
              </a:rPr>
              <a:t>impacts.</a:t>
            </a:r>
          </a:p>
          <a:p>
            <a:pPr marL="800100" lvl="1" indent="-342900">
              <a:buFont typeface="Symbol" charset="2"/>
              <a:buChar char=""/>
            </a:pPr>
            <a:r>
              <a:rPr lang="en-CA" sz="2800" dirty="0" smtClean="0">
                <a:solidFill>
                  <a:srgbClr val="000000"/>
                </a:solidFill>
                <a:latin typeface="Calibri" charset="0"/>
                <a:ea typeface="ＭＳ 明朝" charset="-128"/>
                <a:cs typeface="Times New Roman" charset="0"/>
              </a:rPr>
              <a:t>There is missing data for many elements so we may not see full picture. </a:t>
            </a:r>
            <a:r>
              <a:rPr lang="en-CA" sz="2800" dirty="0">
                <a:solidFill>
                  <a:srgbClr val="000000"/>
                </a:solidFill>
                <a:latin typeface="Calibri" charset="0"/>
                <a:ea typeface="ＭＳ 明朝" charset="-128"/>
                <a:cs typeface="Times New Roman" charset="0"/>
              </a:rPr>
              <a:t> </a:t>
            </a:r>
            <a:endParaRPr lang="en-US" sz="2800" dirty="0">
              <a:latin typeface="Cambria" charset="0"/>
              <a:ea typeface="ＭＳ 明朝" charset="-128"/>
              <a:cs typeface="Times New Roman" charset="0"/>
            </a:endParaRPr>
          </a:p>
          <a:p>
            <a:pPr marL="342900" lvl="0" indent="-342900">
              <a:spcAft>
                <a:spcPts val="0"/>
              </a:spcAft>
              <a:buFont typeface="Symbol" charset="2"/>
              <a:buChar char=""/>
            </a:pPr>
            <a:endParaRPr lang="en-US" sz="1200" dirty="0">
              <a:latin typeface="Cambria" charset="0"/>
              <a:ea typeface="ＭＳ 明朝" charset="-128"/>
              <a:cs typeface="Times New Roman" charset="0"/>
            </a:endParaRPr>
          </a:p>
          <a:p>
            <a:pPr>
              <a:spcAft>
                <a:spcPts val="0"/>
              </a:spcAft>
            </a:pPr>
            <a:r>
              <a:rPr lang="en-CA" sz="1100" dirty="0">
                <a:solidFill>
                  <a:srgbClr val="000000"/>
                </a:solidFill>
                <a:latin typeface="Calibri" charset="0"/>
                <a:ea typeface="ＭＳ 明朝" charset="-128"/>
                <a:cs typeface="Times New Roman" charset="0"/>
              </a:rPr>
              <a:t> </a:t>
            </a:r>
            <a:endParaRPr lang="en-US" sz="1200" dirty="0">
              <a:effectLst/>
              <a:latin typeface="Cambria" charset="0"/>
              <a:ea typeface="ＭＳ 明朝" charset="-128"/>
              <a:cs typeface="Times New Roman" charset="0"/>
            </a:endParaRPr>
          </a:p>
        </p:txBody>
      </p:sp>
    </p:spTree>
    <p:extLst>
      <p:ext uri="{BB962C8B-B14F-4D97-AF65-F5344CB8AC3E}">
        <p14:creationId xmlns:p14="http://schemas.microsoft.com/office/powerpoint/2010/main" val="40370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sp>
        <p:nvSpPr>
          <p:cNvPr id="2" name="Title 1"/>
          <p:cNvSpPr>
            <a:spLocks noGrp="1"/>
          </p:cNvSpPr>
          <p:nvPr>
            <p:ph type="title"/>
          </p:nvPr>
        </p:nvSpPr>
        <p:spPr>
          <a:xfrm>
            <a:off x="457200" y="457200"/>
            <a:ext cx="7772400" cy="855821"/>
          </a:xfrm>
        </p:spPr>
        <p:txBody>
          <a:bodyPr>
            <a:normAutofit fontScale="90000"/>
          </a:bodyPr>
          <a:lstStyle/>
          <a:p>
            <a:pPr algn="ctr"/>
            <a:r>
              <a:rPr lang="en-US" dirty="0" smtClean="0"/>
              <a:t>Key Messages Stats </a:t>
            </a:r>
            <a:r>
              <a:rPr lang="en-US" dirty="0" err="1" smtClean="0"/>
              <a:t>CaN</a:t>
            </a:r>
            <a:r>
              <a:rPr lang="en-US" dirty="0" smtClean="0"/>
              <a:t> </a:t>
            </a:r>
            <a:r>
              <a:rPr lang="en-US" dirty="0" err="1" smtClean="0"/>
              <a:t>ReporT</a:t>
            </a:r>
            <a:r>
              <a:rPr lang="en-US" dirty="0" smtClean="0"/>
              <a:t> #1</a:t>
            </a: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t>
            </a:r>
            <a:endParaRPr lang="en-US" dirty="0"/>
          </a:p>
        </p:txBody>
      </p:sp>
      <p:pic>
        <p:nvPicPr>
          <p:cNvPr id="5" name="Picture 4"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7" name="Content Placeholder 8"/>
          <p:cNvSpPr txBox="1">
            <a:spLocks/>
          </p:cNvSpPr>
          <p:nvPr/>
        </p:nvSpPr>
        <p:spPr>
          <a:xfrm>
            <a:off x="232363" y="1447800"/>
            <a:ext cx="8679274" cy="4225188"/>
          </a:xfrm>
          <a:prstGeom prst="rect">
            <a:avLst/>
          </a:prstGeom>
        </p:spPr>
        <p:txBody>
          <a:bodyPr vert="horz" lIns="91430" tIns="45715" rIns="91430" bIns="4571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spcBef>
                <a:spcPts val="0"/>
              </a:spcBef>
              <a:spcAft>
                <a:spcPts val="1200"/>
              </a:spcAft>
              <a:buAutoNum type="arabicPeriod"/>
            </a:pPr>
            <a:endParaRPr lang="en-US" spc="-100" dirty="0" smtClean="0">
              <a:latin typeface="+mn-lt"/>
            </a:endParaRPr>
          </a:p>
          <a:p>
            <a:pPr marL="514350" indent="-514350">
              <a:spcBef>
                <a:spcPts val="0"/>
              </a:spcBef>
              <a:spcAft>
                <a:spcPts val="1200"/>
              </a:spcAft>
              <a:buAutoNum type="arabicPeriod"/>
            </a:pPr>
            <a:endParaRPr lang="en-US" b="1" spc="-100" dirty="0" smtClean="0">
              <a:latin typeface="+mn-lt"/>
            </a:endParaRPr>
          </a:p>
        </p:txBody>
      </p:sp>
      <p:sp>
        <p:nvSpPr>
          <p:cNvPr id="3" name="Rectangle 2"/>
          <p:cNvSpPr/>
          <p:nvPr/>
        </p:nvSpPr>
        <p:spPr>
          <a:xfrm>
            <a:off x="849443" y="1219200"/>
            <a:ext cx="7924800" cy="4324261"/>
          </a:xfrm>
          <a:prstGeom prst="rect">
            <a:avLst/>
          </a:prstGeom>
        </p:spPr>
        <p:txBody>
          <a:bodyPr wrap="square">
            <a:spAutoFit/>
          </a:bodyPr>
          <a:lstStyle/>
          <a:p>
            <a:pPr marL="342900" lvl="0" indent="-342900">
              <a:spcAft>
                <a:spcPts val="0"/>
              </a:spcAft>
              <a:buFont typeface="Symbol" charset="2"/>
              <a:buChar char=""/>
            </a:pPr>
            <a:r>
              <a:rPr lang="en-CA" sz="2800" dirty="0">
                <a:solidFill>
                  <a:srgbClr val="000000"/>
                </a:solidFill>
                <a:latin typeface="Calibri" charset="0"/>
                <a:ea typeface="ＭＳ 明朝" charset="-128"/>
                <a:cs typeface="Times New Roman" charset="0"/>
              </a:rPr>
              <a:t>P</a:t>
            </a:r>
            <a:r>
              <a:rPr lang="en-CA" sz="2800" dirty="0" smtClean="0">
                <a:solidFill>
                  <a:srgbClr val="000000"/>
                </a:solidFill>
                <a:latin typeface="Calibri" charset="0"/>
                <a:ea typeface="ＭＳ 明朝" charset="-128"/>
                <a:cs typeface="Times New Roman" charset="0"/>
              </a:rPr>
              <a:t>leased </a:t>
            </a:r>
            <a:r>
              <a:rPr lang="en-CA" sz="2800" dirty="0">
                <a:solidFill>
                  <a:srgbClr val="000000"/>
                </a:solidFill>
                <a:latin typeface="Calibri" charset="0"/>
                <a:ea typeface="ＭＳ 明朝" charset="-128"/>
                <a:cs typeface="Times New Roman" charset="0"/>
              </a:rPr>
              <a:t>to see </a:t>
            </a:r>
            <a:r>
              <a:rPr lang="en-CA" sz="2800" dirty="0" smtClean="0">
                <a:solidFill>
                  <a:srgbClr val="000000"/>
                </a:solidFill>
                <a:latin typeface="Calibri" charset="0"/>
                <a:ea typeface="ＭＳ 明朝" charset="-128"/>
                <a:cs typeface="Times New Roman" charset="0"/>
              </a:rPr>
              <a:t>1</a:t>
            </a:r>
            <a:r>
              <a:rPr lang="en-CA" sz="2800" baseline="30000" dirty="0" smtClean="0">
                <a:solidFill>
                  <a:srgbClr val="000000"/>
                </a:solidFill>
                <a:latin typeface="Calibri" charset="0"/>
                <a:ea typeface="ＭＳ 明朝" charset="-128"/>
                <a:cs typeface="Times New Roman" charset="0"/>
              </a:rPr>
              <a:t>st</a:t>
            </a:r>
            <a:r>
              <a:rPr lang="en-CA" sz="2800" dirty="0" smtClean="0">
                <a:solidFill>
                  <a:srgbClr val="000000"/>
                </a:solidFill>
                <a:latin typeface="Calibri" charset="0"/>
                <a:ea typeface="ＭＳ 明朝" charset="-128"/>
                <a:cs typeface="Times New Roman" charset="0"/>
              </a:rPr>
              <a:t> report of NFID! </a:t>
            </a:r>
          </a:p>
          <a:p>
            <a:pPr marL="342900" lvl="0" indent="-342900">
              <a:spcAft>
                <a:spcPts val="0"/>
              </a:spcAft>
              <a:buFont typeface="Symbol" charset="2"/>
              <a:buChar char=""/>
            </a:pPr>
            <a:endParaRPr lang="en-US" sz="2800" dirty="0">
              <a:latin typeface="Cambria" charset="0"/>
              <a:ea typeface="ＭＳ 明朝" charset="-128"/>
              <a:cs typeface="Times New Roman" charset="0"/>
            </a:endParaRPr>
          </a:p>
          <a:p>
            <a:pPr marL="342900" lvl="0" indent="-342900">
              <a:spcAft>
                <a:spcPts val="0"/>
              </a:spcAft>
              <a:buFont typeface="Symbol" charset="2"/>
              <a:buChar char=""/>
            </a:pPr>
            <a:r>
              <a:rPr lang="en-CA" sz="2800" dirty="0" smtClean="0">
                <a:solidFill>
                  <a:srgbClr val="000000"/>
                </a:solidFill>
                <a:latin typeface="Calibri" charset="0"/>
                <a:ea typeface="ＭＳ 明朝" charset="-128"/>
                <a:cs typeface="Times New Roman" charset="0"/>
              </a:rPr>
              <a:t>Shows what can </a:t>
            </a:r>
            <a:r>
              <a:rPr lang="en-CA" sz="2800" dirty="0">
                <a:solidFill>
                  <a:srgbClr val="000000"/>
                </a:solidFill>
                <a:latin typeface="Calibri" charset="0"/>
                <a:ea typeface="ＭＳ 明朝" charset="-128"/>
                <a:cs typeface="Times New Roman" charset="0"/>
              </a:rPr>
              <a:t>be done with the data </a:t>
            </a:r>
            <a:r>
              <a:rPr lang="en-CA" sz="2800" dirty="0" smtClean="0">
                <a:solidFill>
                  <a:srgbClr val="000000"/>
                </a:solidFill>
                <a:latin typeface="Calibri" charset="0"/>
                <a:ea typeface="ＭＳ 明朝" charset="-128"/>
                <a:cs typeface="Times New Roman" charset="0"/>
              </a:rPr>
              <a:t>and what limitations exist</a:t>
            </a:r>
            <a:r>
              <a:rPr lang="en-US" sz="2800" dirty="0" smtClean="0">
                <a:latin typeface="Cambria" charset="0"/>
                <a:ea typeface="ＭＳ 明朝" charset="-128"/>
                <a:cs typeface="Times New Roman" charset="0"/>
              </a:rPr>
              <a:t>. Good start but must be used with caution. For example: </a:t>
            </a:r>
          </a:p>
          <a:p>
            <a:pPr marL="800100" lvl="1" indent="-342900">
              <a:buFont typeface="Symbol" charset="2"/>
              <a:buChar char=""/>
            </a:pPr>
            <a:r>
              <a:rPr lang="en-CA" sz="2800" dirty="0" smtClean="0">
                <a:solidFill>
                  <a:srgbClr val="000000"/>
                </a:solidFill>
                <a:latin typeface="Calibri" charset="0"/>
                <a:ea typeface="ＭＳ 明朝" charset="-128"/>
                <a:cs typeface="Times New Roman" charset="0"/>
              </a:rPr>
              <a:t>The </a:t>
            </a:r>
            <a:r>
              <a:rPr lang="en-CA" sz="2800" dirty="0">
                <a:solidFill>
                  <a:srgbClr val="000000"/>
                </a:solidFill>
                <a:latin typeface="Calibri" charset="0"/>
                <a:ea typeface="ＭＳ 明朝" charset="-128"/>
                <a:cs typeface="Times New Roman" charset="0"/>
              </a:rPr>
              <a:t>report also focusses on incidences, injuries and deaths. It is silent on </a:t>
            </a:r>
            <a:r>
              <a:rPr lang="en-CA" sz="2800" dirty="0" smtClean="0">
                <a:solidFill>
                  <a:srgbClr val="000000"/>
                </a:solidFill>
                <a:latin typeface="Calibri" charset="0"/>
                <a:ea typeface="ＭＳ 明朝" charset="-128"/>
                <a:cs typeface="Times New Roman" charset="0"/>
              </a:rPr>
              <a:t>impacts.</a:t>
            </a:r>
          </a:p>
          <a:p>
            <a:pPr marL="800100" lvl="1" indent="-342900">
              <a:buFont typeface="Symbol" charset="2"/>
              <a:buChar char=""/>
            </a:pPr>
            <a:r>
              <a:rPr lang="en-CA" sz="2800" dirty="0" smtClean="0">
                <a:solidFill>
                  <a:srgbClr val="000000"/>
                </a:solidFill>
                <a:latin typeface="Calibri" charset="0"/>
                <a:ea typeface="ＭＳ 明朝" charset="-128"/>
                <a:cs typeface="Times New Roman" charset="0"/>
              </a:rPr>
              <a:t>There is missing data for many elements so we may not see full picture. </a:t>
            </a:r>
            <a:r>
              <a:rPr lang="en-CA" sz="2800" dirty="0">
                <a:solidFill>
                  <a:srgbClr val="000000"/>
                </a:solidFill>
                <a:latin typeface="Calibri" charset="0"/>
                <a:ea typeface="ＭＳ 明朝" charset="-128"/>
                <a:cs typeface="Times New Roman" charset="0"/>
              </a:rPr>
              <a:t> </a:t>
            </a:r>
            <a:endParaRPr lang="en-US" sz="2800" dirty="0">
              <a:latin typeface="Cambria" charset="0"/>
              <a:ea typeface="ＭＳ 明朝" charset="-128"/>
              <a:cs typeface="Times New Roman" charset="0"/>
            </a:endParaRPr>
          </a:p>
          <a:p>
            <a:pPr marL="342900" lvl="0" indent="-342900">
              <a:spcAft>
                <a:spcPts val="0"/>
              </a:spcAft>
              <a:buFont typeface="Symbol" charset="2"/>
              <a:buChar char=""/>
            </a:pPr>
            <a:endParaRPr lang="en-US" sz="1200" dirty="0">
              <a:latin typeface="Cambria" charset="0"/>
              <a:ea typeface="ＭＳ 明朝" charset="-128"/>
              <a:cs typeface="Times New Roman" charset="0"/>
            </a:endParaRPr>
          </a:p>
          <a:p>
            <a:pPr>
              <a:spcAft>
                <a:spcPts val="0"/>
              </a:spcAft>
            </a:pPr>
            <a:r>
              <a:rPr lang="en-CA" sz="1100" dirty="0">
                <a:solidFill>
                  <a:srgbClr val="000000"/>
                </a:solidFill>
                <a:latin typeface="Calibri" charset="0"/>
                <a:ea typeface="ＭＳ 明朝" charset="-128"/>
                <a:cs typeface="Times New Roman" charset="0"/>
              </a:rPr>
              <a:t> </a:t>
            </a:r>
            <a:endParaRPr lang="en-US" sz="1200" dirty="0">
              <a:effectLst/>
              <a:latin typeface="Cambria" charset="0"/>
              <a:ea typeface="ＭＳ 明朝" charset="-128"/>
              <a:cs typeface="Times New Roman" charset="0"/>
            </a:endParaRPr>
          </a:p>
        </p:txBody>
      </p:sp>
    </p:spTree>
    <p:extLst>
      <p:ext uri="{BB962C8B-B14F-4D97-AF65-F5344CB8AC3E}">
        <p14:creationId xmlns:p14="http://schemas.microsoft.com/office/powerpoint/2010/main" val="2051779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sp>
        <p:nvSpPr>
          <p:cNvPr id="2" name="Title 1"/>
          <p:cNvSpPr>
            <a:spLocks noGrp="1"/>
          </p:cNvSpPr>
          <p:nvPr>
            <p:ph type="title"/>
          </p:nvPr>
        </p:nvSpPr>
        <p:spPr>
          <a:xfrm>
            <a:off x="457200" y="457200"/>
            <a:ext cx="7772400" cy="855821"/>
          </a:xfrm>
        </p:spPr>
        <p:txBody>
          <a:bodyPr>
            <a:normAutofit fontScale="90000"/>
          </a:bodyPr>
          <a:lstStyle/>
          <a:p>
            <a:pPr algn="ctr"/>
            <a:r>
              <a:rPr lang="en-US" dirty="0" smtClean="0"/>
              <a:t>Key Messages Stats </a:t>
            </a:r>
            <a:r>
              <a:rPr lang="en-US" dirty="0" err="1" smtClean="0"/>
              <a:t>CaN</a:t>
            </a:r>
            <a:r>
              <a:rPr lang="en-US" dirty="0" smtClean="0"/>
              <a:t> </a:t>
            </a:r>
            <a:r>
              <a:rPr lang="en-US" dirty="0" err="1" smtClean="0"/>
              <a:t>ReporT</a:t>
            </a:r>
            <a:r>
              <a:rPr lang="en-US" dirty="0" smtClean="0"/>
              <a:t> #1</a:t>
            </a: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t>
            </a:r>
            <a:endParaRPr lang="en-US" dirty="0"/>
          </a:p>
        </p:txBody>
      </p:sp>
      <p:pic>
        <p:nvPicPr>
          <p:cNvPr id="5" name="Picture 4"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7" name="Content Placeholder 8"/>
          <p:cNvSpPr txBox="1">
            <a:spLocks/>
          </p:cNvSpPr>
          <p:nvPr/>
        </p:nvSpPr>
        <p:spPr>
          <a:xfrm>
            <a:off x="232363" y="1447800"/>
            <a:ext cx="8679274" cy="4225188"/>
          </a:xfrm>
          <a:prstGeom prst="rect">
            <a:avLst/>
          </a:prstGeom>
        </p:spPr>
        <p:txBody>
          <a:bodyPr vert="horz" lIns="91430" tIns="45715" rIns="91430" bIns="4571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spcBef>
                <a:spcPts val="0"/>
              </a:spcBef>
              <a:spcAft>
                <a:spcPts val="1200"/>
              </a:spcAft>
              <a:buAutoNum type="arabicPeriod"/>
            </a:pPr>
            <a:endParaRPr lang="en-US" spc="-100" dirty="0" smtClean="0">
              <a:latin typeface="+mn-lt"/>
            </a:endParaRPr>
          </a:p>
          <a:p>
            <a:pPr marL="514350" indent="-514350">
              <a:spcBef>
                <a:spcPts val="0"/>
              </a:spcBef>
              <a:spcAft>
                <a:spcPts val="1200"/>
              </a:spcAft>
              <a:buAutoNum type="arabicPeriod"/>
            </a:pPr>
            <a:endParaRPr lang="en-US" b="1" spc="-100" dirty="0" smtClean="0">
              <a:latin typeface="+mn-lt"/>
            </a:endParaRPr>
          </a:p>
        </p:txBody>
      </p:sp>
      <p:sp>
        <p:nvSpPr>
          <p:cNvPr id="3" name="Rectangle 2"/>
          <p:cNvSpPr/>
          <p:nvPr/>
        </p:nvSpPr>
        <p:spPr>
          <a:xfrm>
            <a:off x="849443" y="1219200"/>
            <a:ext cx="7924800" cy="4324261"/>
          </a:xfrm>
          <a:prstGeom prst="rect">
            <a:avLst/>
          </a:prstGeom>
        </p:spPr>
        <p:txBody>
          <a:bodyPr wrap="square">
            <a:spAutoFit/>
          </a:bodyPr>
          <a:lstStyle/>
          <a:p>
            <a:pPr marL="342900" lvl="0" indent="-342900">
              <a:spcAft>
                <a:spcPts val="0"/>
              </a:spcAft>
              <a:buFont typeface="Symbol" charset="2"/>
              <a:buChar char=""/>
            </a:pPr>
            <a:r>
              <a:rPr lang="en-CA" sz="2800" dirty="0">
                <a:solidFill>
                  <a:srgbClr val="000000"/>
                </a:solidFill>
                <a:latin typeface="Calibri" charset="0"/>
                <a:ea typeface="ＭＳ 明朝" charset="-128"/>
                <a:cs typeface="Times New Roman" charset="0"/>
              </a:rPr>
              <a:t>P</a:t>
            </a:r>
            <a:r>
              <a:rPr lang="en-CA" sz="2800" dirty="0" smtClean="0">
                <a:solidFill>
                  <a:srgbClr val="000000"/>
                </a:solidFill>
                <a:latin typeface="Calibri" charset="0"/>
                <a:ea typeface="ＭＳ 明朝" charset="-128"/>
                <a:cs typeface="Times New Roman" charset="0"/>
              </a:rPr>
              <a:t>leased </a:t>
            </a:r>
            <a:r>
              <a:rPr lang="en-CA" sz="2800" dirty="0">
                <a:solidFill>
                  <a:srgbClr val="000000"/>
                </a:solidFill>
                <a:latin typeface="Calibri" charset="0"/>
                <a:ea typeface="ＭＳ 明朝" charset="-128"/>
                <a:cs typeface="Times New Roman" charset="0"/>
              </a:rPr>
              <a:t>to see </a:t>
            </a:r>
            <a:r>
              <a:rPr lang="en-CA" sz="2800" dirty="0" smtClean="0">
                <a:solidFill>
                  <a:srgbClr val="000000"/>
                </a:solidFill>
                <a:latin typeface="Calibri" charset="0"/>
                <a:ea typeface="ＭＳ 明朝" charset="-128"/>
                <a:cs typeface="Times New Roman" charset="0"/>
              </a:rPr>
              <a:t>1</a:t>
            </a:r>
            <a:r>
              <a:rPr lang="en-CA" sz="2800" baseline="30000" dirty="0" smtClean="0">
                <a:solidFill>
                  <a:srgbClr val="000000"/>
                </a:solidFill>
                <a:latin typeface="Calibri" charset="0"/>
                <a:ea typeface="ＭＳ 明朝" charset="-128"/>
                <a:cs typeface="Times New Roman" charset="0"/>
              </a:rPr>
              <a:t>st</a:t>
            </a:r>
            <a:r>
              <a:rPr lang="en-CA" sz="2800" dirty="0" smtClean="0">
                <a:solidFill>
                  <a:srgbClr val="000000"/>
                </a:solidFill>
                <a:latin typeface="Calibri" charset="0"/>
                <a:ea typeface="ＭＳ 明朝" charset="-128"/>
                <a:cs typeface="Times New Roman" charset="0"/>
              </a:rPr>
              <a:t> report of NFID! </a:t>
            </a:r>
          </a:p>
          <a:p>
            <a:pPr marL="342900" lvl="0" indent="-342900">
              <a:spcAft>
                <a:spcPts val="0"/>
              </a:spcAft>
              <a:buFont typeface="Symbol" charset="2"/>
              <a:buChar char=""/>
            </a:pPr>
            <a:endParaRPr lang="en-US" sz="2800" dirty="0">
              <a:latin typeface="Cambria" charset="0"/>
              <a:ea typeface="ＭＳ 明朝" charset="-128"/>
              <a:cs typeface="Times New Roman" charset="0"/>
            </a:endParaRPr>
          </a:p>
          <a:p>
            <a:pPr marL="342900" lvl="0" indent="-342900">
              <a:spcAft>
                <a:spcPts val="0"/>
              </a:spcAft>
              <a:buFont typeface="Symbol" charset="2"/>
              <a:buChar char=""/>
            </a:pPr>
            <a:r>
              <a:rPr lang="en-CA" sz="2800" dirty="0" smtClean="0">
                <a:solidFill>
                  <a:srgbClr val="000000"/>
                </a:solidFill>
                <a:latin typeface="Calibri" charset="0"/>
                <a:ea typeface="ＭＳ 明朝" charset="-128"/>
                <a:cs typeface="Times New Roman" charset="0"/>
              </a:rPr>
              <a:t>Shows what can </a:t>
            </a:r>
            <a:r>
              <a:rPr lang="en-CA" sz="2800" dirty="0">
                <a:solidFill>
                  <a:srgbClr val="000000"/>
                </a:solidFill>
                <a:latin typeface="Calibri" charset="0"/>
                <a:ea typeface="ＭＳ 明朝" charset="-128"/>
                <a:cs typeface="Times New Roman" charset="0"/>
              </a:rPr>
              <a:t>be done with the data </a:t>
            </a:r>
            <a:r>
              <a:rPr lang="en-CA" sz="2800" dirty="0" smtClean="0">
                <a:solidFill>
                  <a:srgbClr val="000000"/>
                </a:solidFill>
                <a:latin typeface="Calibri" charset="0"/>
                <a:ea typeface="ＭＳ 明朝" charset="-128"/>
                <a:cs typeface="Times New Roman" charset="0"/>
              </a:rPr>
              <a:t>and what limitations exist</a:t>
            </a:r>
            <a:r>
              <a:rPr lang="en-US" sz="2800" dirty="0" smtClean="0">
                <a:latin typeface="Cambria" charset="0"/>
                <a:ea typeface="ＭＳ 明朝" charset="-128"/>
                <a:cs typeface="Times New Roman" charset="0"/>
              </a:rPr>
              <a:t>. Good start but must be used with caution. For example: </a:t>
            </a:r>
          </a:p>
          <a:p>
            <a:pPr marL="800100" lvl="1" indent="-342900">
              <a:buFont typeface="Symbol" charset="2"/>
              <a:buChar char=""/>
            </a:pPr>
            <a:r>
              <a:rPr lang="en-CA" sz="2800" dirty="0" smtClean="0">
                <a:solidFill>
                  <a:srgbClr val="000000"/>
                </a:solidFill>
                <a:latin typeface="Calibri" charset="0"/>
                <a:ea typeface="ＭＳ 明朝" charset="-128"/>
                <a:cs typeface="Times New Roman" charset="0"/>
              </a:rPr>
              <a:t>The </a:t>
            </a:r>
            <a:r>
              <a:rPr lang="en-CA" sz="2800" dirty="0">
                <a:solidFill>
                  <a:srgbClr val="000000"/>
                </a:solidFill>
                <a:latin typeface="Calibri" charset="0"/>
                <a:ea typeface="ＭＳ 明朝" charset="-128"/>
                <a:cs typeface="Times New Roman" charset="0"/>
              </a:rPr>
              <a:t>report also focusses on incidences, injuries and deaths. It is silent on </a:t>
            </a:r>
            <a:r>
              <a:rPr lang="en-CA" sz="2800" dirty="0" smtClean="0">
                <a:solidFill>
                  <a:srgbClr val="000000"/>
                </a:solidFill>
                <a:latin typeface="Calibri" charset="0"/>
                <a:ea typeface="ＭＳ 明朝" charset="-128"/>
                <a:cs typeface="Times New Roman" charset="0"/>
              </a:rPr>
              <a:t>impacts.</a:t>
            </a:r>
          </a:p>
          <a:p>
            <a:pPr marL="800100" lvl="1" indent="-342900">
              <a:buFont typeface="Symbol" charset="2"/>
              <a:buChar char=""/>
            </a:pPr>
            <a:r>
              <a:rPr lang="en-CA" sz="2800" dirty="0" smtClean="0">
                <a:solidFill>
                  <a:srgbClr val="000000"/>
                </a:solidFill>
                <a:latin typeface="Calibri" charset="0"/>
                <a:ea typeface="ＭＳ 明朝" charset="-128"/>
                <a:cs typeface="Times New Roman" charset="0"/>
              </a:rPr>
              <a:t>There is missing data for many elements so we may not see full picture. </a:t>
            </a:r>
            <a:r>
              <a:rPr lang="en-CA" sz="2800" dirty="0">
                <a:solidFill>
                  <a:srgbClr val="000000"/>
                </a:solidFill>
                <a:latin typeface="Calibri" charset="0"/>
                <a:ea typeface="ＭＳ 明朝" charset="-128"/>
                <a:cs typeface="Times New Roman" charset="0"/>
              </a:rPr>
              <a:t> </a:t>
            </a:r>
            <a:endParaRPr lang="en-US" sz="2800" dirty="0">
              <a:latin typeface="Cambria" charset="0"/>
              <a:ea typeface="ＭＳ 明朝" charset="-128"/>
              <a:cs typeface="Times New Roman" charset="0"/>
            </a:endParaRPr>
          </a:p>
          <a:p>
            <a:pPr marL="342900" lvl="0" indent="-342900">
              <a:spcAft>
                <a:spcPts val="0"/>
              </a:spcAft>
              <a:buFont typeface="Symbol" charset="2"/>
              <a:buChar char=""/>
            </a:pPr>
            <a:endParaRPr lang="en-US" sz="1200" dirty="0">
              <a:latin typeface="Cambria" charset="0"/>
              <a:ea typeface="ＭＳ 明朝" charset="-128"/>
              <a:cs typeface="Times New Roman" charset="0"/>
            </a:endParaRPr>
          </a:p>
          <a:p>
            <a:pPr>
              <a:spcAft>
                <a:spcPts val="0"/>
              </a:spcAft>
            </a:pPr>
            <a:r>
              <a:rPr lang="en-CA" sz="1100" dirty="0">
                <a:solidFill>
                  <a:srgbClr val="000000"/>
                </a:solidFill>
                <a:latin typeface="Calibri" charset="0"/>
                <a:ea typeface="ＭＳ 明朝" charset="-128"/>
                <a:cs typeface="Times New Roman" charset="0"/>
              </a:rPr>
              <a:t> </a:t>
            </a:r>
            <a:endParaRPr lang="en-US" sz="1200" dirty="0">
              <a:effectLst/>
              <a:latin typeface="Cambria" charset="0"/>
              <a:ea typeface="ＭＳ 明朝" charset="-128"/>
              <a:cs typeface="Times New Roman" charset="0"/>
            </a:endParaRPr>
          </a:p>
        </p:txBody>
      </p:sp>
    </p:spTree>
    <p:extLst>
      <p:ext uri="{BB962C8B-B14F-4D97-AF65-F5344CB8AC3E}">
        <p14:creationId xmlns:p14="http://schemas.microsoft.com/office/powerpoint/2010/main" val="2107825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sp>
        <p:nvSpPr>
          <p:cNvPr id="2" name="Title 1"/>
          <p:cNvSpPr>
            <a:spLocks noGrp="1"/>
          </p:cNvSpPr>
          <p:nvPr>
            <p:ph type="title"/>
          </p:nvPr>
        </p:nvSpPr>
        <p:spPr>
          <a:xfrm>
            <a:off x="457200" y="457200"/>
            <a:ext cx="7772400" cy="855821"/>
          </a:xfrm>
        </p:spPr>
        <p:txBody>
          <a:bodyPr>
            <a:normAutofit fontScale="90000"/>
          </a:bodyPr>
          <a:lstStyle/>
          <a:p>
            <a:pPr algn="ctr"/>
            <a:r>
              <a:rPr lang="en-US" dirty="0" smtClean="0"/>
              <a:t>Key Messages Stats </a:t>
            </a:r>
            <a:r>
              <a:rPr lang="en-US" dirty="0" err="1" smtClean="0"/>
              <a:t>CaN</a:t>
            </a:r>
            <a:r>
              <a:rPr lang="en-US" dirty="0" smtClean="0"/>
              <a:t> </a:t>
            </a:r>
            <a:r>
              <a:rPr lang="en-US" dirty="0" err="1" smtClean="0"/>
              <a:t>ReporT</a:t>
            </a:r>
            <a:r>
              <a:rPr lang="en-US" dirty="0" smtClean="0"/>
              <a:t> #2</a:t>
            </a: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t>
            </a:r>
            <a:endParaRPr lang="en-US" dirty="0"/>
          </a:p>
        </p:txBody>
      </p:sp>
      <p:pic>
        <p:nvPicPr>
          <p:cNvPr id="5" name="Picture 4"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7" name="Content Placeholder 8"/>
          <p:cNvSpPr txBox="1">
            <a:spLocks/>
          </p:cNvSpPr>
          <p:nvPr/>
        </p:nvSpPr>
        <p:spPr>
          <a:xfrm>
            <a:off x="232363" y="1447800"/>
            <a:ext cx="8679274" cy="4225188"/>
          </a:xfrm>
          <a:prstGeom prst="rect">
            <a:avLst/>
          </a:prstGeom>
        </p:spPr>
        <p:txBody>
          <a:bodyPr vert="horz" lIns="91430" tIns="45715" rIns="91430" bIns="4571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spcBef>
                <a:spcPts val="0"/>
              </a:spcBef>
              <a:spcAft>
                <a:spcPts val="1200"/>
              </a:spcAft>
              <a:buAutoNum type="arabicPeriod"/>
            </a:pPr>
            <a:endParaRPr lang="en-US" spc="-100" dirty="0" smtClean="0">
              <a:latin typeface="+mn-lt"/>
            </a:endParaRPr>
          </a:p>
          <a:p>
            <a:pPr marL="514350" indent="-514350">
              <a:spcBef>
                <a:spcPts val="0"/>
              </a:spcBef>
              <a:spcAft>
                <a:spcPts val="1200"/>
              </a:spcAft>
              <a:buAutoNum type="arabicPeriod"/>
            </a:pPr>
            <a:endParaRPr lang="en-US" b="1" spc="-100" dirty="0" smtClean="0">
              <a:latin typeface="+mn-lt"/>
            </a:endParaRPr>
          </a:p>
        </p:txBody>
      </p:sp>
      <p:sp>
        <p:nvSpPr>
          <p:cNvPr id="3" name="Rectangle 2"/>
          <p:cNvSpPr/>
          <p:nvPr/>
        </p:nvSpPr>
        <p:spPr>
          <a:xfrm>
            <a:off x="457200" y="1219200"/>
            <a:ext cx="8317043" cy="3970318"/>
          </a:xfrm>
          <a:prstGeom prst="rect">
            <a:avLst/>
          </a:prstGeom>
        </p:spPr>
        <p:txBody>
          <a:bodyPr wrap="square">
            <a:spAutoFit/>
          </a:bodyPr>
          <a:lstStyle/>
          <a:p>
            <a:pPr marL="342900" lvl="0" indent="-342900">
              <a:spcAft>
                <a:spcPts val="0"/>
              </a:spcAft>
              <a:buFont typeface="Symbol" charset="2"/>
              <a:buChar char=""/>
            </a:pPr>
            <a:r>
              <a:rPr lang="en-CA" sz="2800" dirty="0" smtClean="0">
                <a:solidFill>
                  <a:srgbClr val="000000"/>
                </a:solidFill>
                <a:latin typeface="Calibri" charset="0"/>
                <a:ea typeface="ＭＳ 明朝" charset="-128"/>
                <a:cs typeface="Times New Roman" charset="0"/>
              </a:rPr>
              <a:t>The </a:t>
            </a:r>
            <a:r>
              <a:rPr lang="en-CA" sz="2800" dirty="0">
                <a:solidFill>
                  <a:srgbClr val="000000"/>
                </a:solidFill>
                <a:latin typeface="Calibri" charset="0"/>
                <a:ea typeface="ＭＳ 明朝" charset="-128"/>
                <a:cs typeface="Times New Roman" charset="0"/>
              </a:rPr>
              <a:t>report also shows us </a:t>
            </a:r>
            <a:r>
              <a:rPr lang="en-CA" sz="2800" dirty="0" smtClean="0">
                <a:solidFill>
                  <a:srgbClr val="000000"/>
                </a:solidFill>
                <a:latin typeface="Calibri" charset="0"/>
                <a:ea typeface="ＭＳ 明朝" charset="-128"/>
                <a:cs typeface="Times New Roman" charset="0"/>
              </a:rPr>
              <a:t>that</a:t>
            </a:r>
          </a:p>
          <a:p>
            <a:pPr marL="742950" lvl="1" indent="-285750">
              <a:spcAft>
                <a:spcPts val="0"/>
              </a:spcAft>
              <a:buFont typeface="Courier New" charset="0"/>
              <a:buChar char="o"/>
            </a:pPr>
            <a:endParaRPr lang="en-CA" sz="2800" dirty="0" smtClean="0">
              <a:solidFill>
                <a:srgbClr val="000000"/>
              </a:solidFill>
              <a:latin typeface="Calibri" charset="0"/>
              <a:ea typeface="ＭＳ 明朝" charset="-128"/>
              <a:cs typeface="Times New Roman" charset="0"/>
            </a:endParaRPr>
          </a:p>
          <a:p>
            <a:pPr marL="742950" lvl="1" indent="-285750">
              <a:spcAft>
                <a:spcPts val="0"/>
              </a:spcAft>
              <a:buFont typeface="Courier New" charset="0"/>
              <a:buChar char="o"/>
            </a:pPr>
            <a:r>
              <a:rPr lang="en-CA" sz="2800" dirty="0" smtClean="0">
                <a:solidFill>
                  <a:srgbClr val="000000"/>
                </a:solidFill>
                <a:latin typeface="Calibri" charset="0"/>
                <a:ea typeface="ＭＳ 明朝" charset="-128"/>
                <a:cs typeface="Times New Roman" charset="0"/>
              </a:rPr>
              <a:t>Among </a:t>
            </a:r>
            <a:r>
              <a:rPr lang="en-CA" sz="2800" dirty="0">
                <a:solidFill>
                  <a:srgbClr val="000000"/>
                </a:solidFill>
                <a:latin typeface="Calibri" charset="0"/>
                <a:ea typeface="ＭＳ 明朝" charset="-128"/>
                <a:cs typeface="Times New Roman" charset="0"/>
              </a:rPr>
              <a:t>the fires in the database residential fires make up the highest number</a:t>
            </a:r>
            <a:endParaRPr lang="en-US" sz="2800" dirty="0">
              <a:latin typeface="Cambria" charset="0"/>
              <a:ea typeface="ＭＳ 明朝" charset="-128"/>
              <a:cs typeface="Times New Roman" charset="0"/>
            </a:endParaRPr>
          </a:p>
          <a:p>
            <a:pPr marL="742950" lvl="1" indent="-285750">
              <a:spcAft>
                <a:spcPts val="0"/>
              </a:spcAft>
              <a:buFont typeface="Courier New" charset="0"/>
              <a:buChar char="o"/>
            </a:pPr>
            <a:r>
              <a:rPr lang="en-CA" sz="2800" dirty="0">
                <a:solidFill>
                  <a:srgbClr val="000000"/>
                </a:solidFill>
                <a:latin typeface="Calibri" charset="0"/>
                <a:ea typeface="ＭＳ 明朝" charset="-128"/>
                <a:cs typeface="Times New Roman" charset="0"/>
              </a:rPr>
              <a:t>Of residential fires, cooking fires make up the highest number. </a:t>
            </a:r>
            <a:endParaRPr lang="en-US" sz="2800" dirty="0">
              <a:latin typeface="Cambria" charset="0"/>
              <a:ea typeface="ＭＳ 明朝" charset="-128"/>
              <a:cs typeface="Times New Roman" charset="0"/>
            </a:endParaRPr>
          </a:p>
          <a:p>
            <a:pPr marL="742950" lvl="1" indent="-285750">
              <a:spcAft>
                <a:spcPts val="0"/>
              </a:spcAft>
              <a:buFont typeface="Courier New" charset="0"/>
              <a:buChar char="o"/>
            </a:pPr>
            <a:r>
              <a:rPr lang="en-CA" sz="2800" dirty="0">
                <a:solidFill>
                  <a:srgbClr val="000000"/>
                </a:solidFill>
                <a:latin typeface="Calibri" charset="0"/>
                <a:ea typeface="ＭＳ 明朝" charset="-128"/>
                <a:cs typeface="Times New Roman" charset="0"/>
              </a:rPr>
              <a:t>Heating </a:t>
            </a:r>
            <a:r>
              <a:rPr lang="en-CA" sz="2800" dirty="0" smtClean="0">
                <a:solidFill>
                  <a:srgbClr val="000000"/>
                </a:solidFill>
                <a:latin typeface="Calibri" charset="0"/>
                <a:ea typeface="ＭＳ 明朝" charset="-128"/>
                <a:cs typeface="Times New Roman" charset="0"/>
              </a:rPr>
              <a:t>and smoking fires </a:t>
            </a:r>
            <a:r>
              <a:rPr lang="en-CA" sz="2800" dirty="0">
                <a:solidFill>
                  <a:srgbClr val="000000"/>
                </a:solidFill>
                <a:latin typeface="Calibri" charset="0"/>
                <a:ea typeface="ＭＳ 明朝" charset="-128"/>
                <a:cs typeface="Times New Roman" charset="0"/>
              </a:rPr>
              <a:t>are going down</a:t>
            </a:r>
            <a:endParaRPr lang="en-US" sz="2800" dirty="0">
              <a:latin typeface="Cambria" charset="0"/>
              <a:ea typeface="ＭＳ 明朝" charset="-128"/>
              <a:cs typeface="Times New Roman" charset="0"/>
            </a:endParaRPr>
          </a:p>
          <a:p>
            <a:pPr marL="742950" lvl="1" indent="-285750">
              <a:spcAft>
                <a:spcPts val="0"/>
              </a:spcAft>
              <a:buFont typeface="Courier New" charset="0"/>
              <a:buChar char="o"/>
            </a:pPr>
            <a:r>
              <a:rPr lang="en-CA" sz="2800" dirty="0">
                <a:solidFill>
                  <a:srgbClr val="000000"/>
                </a:solidFill>
                <a:latin typeface="Calibri" charset="0"/>
                <a:ea typeface="ＭＳ 明朝" charset="-128"/>
                <a:cs typeface="Times New Roman" charset="0"/>
              </a:rPr>
              <a:t>Risk of death increases </a:t>
            </a:r>
            <a:r>
              <a:rPr lang="en-CA" sz="2800" dirty="0" smtClean="0">
                <a:solidFill>
                  <a:srgbClr val="000000"/>
                </a:solidFill>
                <a:latin typeface="Calibri" charset="0"/>
                <a:ea typeface="ＭＳ 明朝" charset="-128"/>
                <a:cs typeface="Times New Roman" charset="0"/>
              </a:rPr>
              <a:t>where </a:t>
            </a:r>
            <a:r>
              <a:rPr lang="en-CA" sz="2800" dirty="0">
                <a:solidFill>
                  <a:srgbClr val="000000"/>
                </a:solidFill>
                <a:latin typeface="Calibri" charset="0"/>
                <a:ea typeface="ＭＳ 明朝" charset="-128"/>
                <a:cs typeface="Times New Roman" charset="0"/>
              </a:rPr>
              <a:t>no smoke alarm</a:t>
            </a:r>
            <a:endParaRPr lang="en-US" sz="2800" dirty="0">
              <a:latin typeface="Cambria" charset="0"/>
              <a:ea typeface="ＭＳ 明朝" charset="-128"/>
              <a:cs typeface="Times New Roman" charset="0"/>
            </a:endParaRPr>
          </a:p>
          <a:p>
            <a:pPr marL="742950" lvl="1" indent="-285750">
              <a:spcAft>
                <a:spcPts val="0"/>
              </a:spcAft>
              <a:buFont typeface="Courier New" charset="0"/>
              <a:buChar char="o"/>
            </a:pPr>
            <a:r>
              <a:rPr lang="en-CA" sz="2800" dirty="0">
                <a:solidFill>
                  <a:srgbClr val="000000"/>
                </a:solidFill>
                <a:latin typeface="Calibri" charset="0"/>
                <a:ea typeface="ＭＳ 明朝" charset="-128"/>
                <a:cs typeface="Times New Roman" charset="0"/>
              </a:rPr>
              <a:t>R</a:t>
            </a:r>
            <a:r>
              <a:rPr lang="en-CA" sz="2800" dirty="0" smtClean="0">
                <a:solidFill>
                  <a:srgbClr val="000000"/>
                </a:solidFill>
                <a:latin typeface="Calibri" charset="0"/>
                <a:ea typeface="ＭＳ 明朝" charset="-128"/>
                <a:cs typeface="Times New Roman" charset="0"/>
              </a:rPr>
              <a:t>isk </a:t>
            </a:r>
            <a:r>
              <a:rPr lang="en-CA" sz="2800" dirty="0">
                <a:solidFill>
                  <a:srgbClr val="000000"/>
                </a:solidFill>
                <a:latin typeface="Calibri" charset="0"/>
                <a:ea typeface="ＭＳ 明朝" charset="-128"/>
                <a:cs typeface="Times New Roman" charset="0"/>
              </a:rPr>
              <a:t>of death to seniors </a:t>
            </a:r>
            <a:r>
              <a:rPr lang="en-CA" sz="2800" dirty="0" smtClean="0">
                <a:solidFill>
                  <a:srgbClr val="000000"/>
                </a:solidFill>
                <a:latin typeface="Calibri" charset="0"/>
                <a:ea typeface="ＭＳ 明朝" charset="-128"/>
                <a:cs typeface="Times New Roman" charset="0"/>
              </a:rPr>
              <a:t>is higher than for others </a:t>
            </a:r>
            <a:r>
              <a:rPr lang="en-CA" sz="2800" dirty="0">
                <a:solidFill>
                  <a:srgbClr val="000000"/>
                </a:solidFill>
                <a:latin typeface="Calibri" charset="0"/>
                <a:ea typeface="ＭＳ 明朝" charset="-128"/>
                <a:cs typeface="Times New Roman" charset="0"/>
              </a:rPr>
              <a:t> </a:t>
            </a:r>
            <a:endParaRPr lang="en-US" sz="1200" dirty="0">
              <a:effectLst/>
              <a:latin typeface="Cambria" charset="0"/>
              <a:ea typeface="ＭＳ 明朝" charset="-128"/>
              <a:cs typeface="Times New Roman" charset="0"/>
            </a:endParaRPr>
          </a:p>
        </p:txBody>
      </p:sp>
    </p:spTree>
    <p:extLst>
      <p:ext uri="{BB962C8B-B14F-4D97-AF65-F5344CB8AC3E}">
        <p14:creationId xmlns:p14="http://schemas.microsoft.com/office/powerpoint/2010/main" val="1504755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sp>
        <p:nvSpPr>
          <p:cNvPr id="2" name="Title 1"/>
          <p:cNvSpPr>
            <a:spLocks noGrp="1"/>
          </p:cNvSpPr>
          <p:nvPr>
            <p:ph type="title"/>
          </p:nvPr>
        </p:nvSpPr>
        <p:spPr>
          <a:xfrm>
            <a:off x="457200" y="457200"/>
            <a:ext cx="7772400" cy="1362075"/>
          </a:xfrm>
        </p:spPr>
        <p:txBody>
          <a:bodyPr>
            <a:normAutofit fontScale="90000"/>
          </a:bodyPr>
          <a:lstStyle/>
          <a:p>
            <a:pPr algn="ctr"/>
            <a:r>
              <a:rPr lang="en-US" dirty="0" smtClean="0"/>
              <a:t>Key Messages Stats Can Report #3</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t>
            </a:r>
            <a:endParaRPr lang="en-US" dirty="0"/>
          </a:p>
        </p:txBody>
      </p:sp>
      <p:pic>
        <p:nvPicPr>
          <p:cNvPr id="5" name="Picture 4"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7" name="Content Placeholder 8"/>
          <p:cNvSpPr txBox="1">
            <a:spLocks/>
          </p:cNvSpPr>
          <p:nvPr/>
        </p:nvSpPr>
        <p:spPr>
          <a:xfrm>
            <a:off x="232363" y="1447800"/>
            <a:ext cx="8679274" cy="4225188"/>
          </a:xfrm>
          <a:prstGeom prst="rect">
            <a:avLst/>
          </a:prstGeom>
        </p:spPr>
        <p:txBody>
          <a:bodyPr vert="horz" lIns="91430" tIns="45715" rIns="91430" bIns="4571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spcBef>
                <a:spcPts val="0"/>
              </a:spcBef>
              <a:spcAft>
                <a:spcPts val="1200"/>
              </a:spcAft>
              <a:buAutoNum type="arabicPeriod"/>
            </a:pPr>
            <a:endParaRPr lang="en-US" spc="-100" dirty="0" smtClean="0">
              <a:latin typeface="+mn-lt"/>
            </a:endParaRPr>
          </a:p>
          <a:p>
            <a:pPr marL="514350" indent="-514350">
              <a:spcBef>
                <a:spcPts val="0"/>
              </a:spcBef>
              <a:spcAft>
                <a:spcPts val="1200"/>
              </a:spcAft>
              <a:buAutoNum type="arabicPeriod"/>
            </a:pPr>
            <a:endParaRPr lang="en-US" b="1" spc="-100" dirty="0" smtClean="0">
              <a:latin typeface="+mn-lt"/>
            </a:endParaRPr>
          </a:p>
        </p:txBody>
      </p:sp>
      <p:sp>
        <p:nvSpPr>
          <p:cNvPr id="3" name="Rectangle 2"/>
          <p:cNvSpPr/>
          <p:nvPr/>
        </p:nvSpPr>
        <p:spPr>
          <a:xfrm>
            <a:off x="838200" y="1676400"/>
            <a:ext cx="7924800" cy="4047262"/>
          </a:xfrm>
          <a:prstGeom prst="rect">
            <a:avLst/>
          </a:prstGeom>
        </p:spPr>
        <p:txBody>
          <a:bodyPr wrap="square">
            <a:spAutoFit/>
          </a:bodyPr>
          <a:lstStyle/>
          <a:p>
            <a:pPr marL="342900" lvl="0" indent="-342900">
              <a:spcAft>
                <a:spcPts val="0"/>
              </a:spcAft>
              <a:buFont typeface="Symbol" charset="2"/>
              <a:buChar char=""/>
            </a:pPr>
            <a:r>
              <a:rPr lang="en-CA" sz="2800" dirty="0" smtClean="0">
                <a:solidFill>
                  <a:srgbClr val="000000"/>
                </a:solidFill>
                <a:latin typeface="Calibri" charset="0"/>
                <a:ea typeface="ＭＳ 明朝" charset="-128"/>
                <a:cs typeface="Times New Roman" charset="0"/>
              </a:rPr>
              <a:t>The </a:t>
            </a:r>
            <a:r>
              <a:rPr lang="en-CA" sz="2800" dirty="0">
                <a:solidFill>
                  <a:srgbClr val="000000"/>
                </a:solidFill>
                <a:latin typeface="Calibri" charset="0"/>
                <a:ea typeface="ＭＳ 明朝" charset="-128"/>
                <a:cs typeface="Times New Roman" charset="0"/>
              </a:rPr>
              <a:t>report </a:t>
            </a:r>
            <a:r>
              <a:rPr lang="en-CA" sz="2800" dirty="0" smtClean="0">
                <a:solidFill>
                  <a:srgbClr val="000000"/>
                </a:solidFill>
                <a:latin typeface="Calibri" charset="0"/>
                <a:ea typeface="ＭＳ 明朝" charset="-128"/>
                <a:cs typeface="Times New Roman" charset="0"/>
              </a:rPr>
              <a:t>serves as a reminder of the importance of working smoke alarms. </a:t>
            </a:r>
            <a:r>
              <a:rPr lang="en-CA" sz="2800" dirty="0">
                <a:solidFill>
                  <a:srgbClr val="000000"/>
                </a:solidFill>
                <a:latin typeface="Calibri" charset="0"/>
                <a:ea typeface="ＭＳ 明朝" charset="-128"/>
                <a:cs typeface="Times New Roman" charset="0"/>
              </a:rPr>
              <a:t>Canadians are also urged to exercise caution in cooking activities.  </a:t>
            </a:r>
            <a:endParaRPr lang="en-US" sz="2800" dirty="0">
              <a:latin typeface="Cambria" charset="0"/>
              <a:ea typeface="ＭＳ 明朝" charset="-128"/>
              <a:cs typeface="Times New Roman" charset="0"/>
            </a:endParaRPr>
          </a:p>
          <a:p>
            <a:pPr>
              <a:spcAft>
                <a:spcPts val="0"/>
              </a:spcAft>
            </a:pPr>
            <a:r>
              <a:rPr lang="en-CA" sz="2800" dirty="0">
                <a:solidFill>
                  <a:srgbClr val="000000"/>
                </a:solidFill>
                <a:latin typeface="Calibri" charset="0"/>
                <a:ea typeface="ＭＳ 明朝" charset="-128"/>
                <a:cs typeface="Times New Roman" charset="0"/>
              </a:rPr>
              <a:t> </a:t>
            </a:r>
            <a:endParaRPr lang="en-US" sz="2800" dirty="0">
              <a:solidFill>
                <a:srgbClr val="000000"/>
              </a:solidFill>
              <a:latin typeface="Calibri" charset="0"/>
              <a:ea typeface="ＭＳ 明朝" charset="-128"/>
              <a:cs typeface="Times New Roman" charset="0"/>
            </a:endParaRPr>
          </a:p>
          <a:p>
            <a:pPr marL="342900" lvl="0" indent="-342900">
              <a:spcAft>
                <a:spcPts val="0"/>
              </a:spcAft>
              <a:buFont typeface="Symbol" charset="2"/>
              <a:buChar char=""/>
            </a:pPr>
            <a:r>
              <a:rPr lang="en-CA" sz="2800" dirty="0">
                <a:solidFill>
                  <a:srgbClr val="000000"/>
                </a:solidFill>
                <a:latin typeface="Calibri" charset="0"/>
                <a:ea typeface="ＭＳ 明朝" charset="-128"/>
                <a:cs typeface="Times New Roman" charset="0"/>
              </a:rPr>
              <a:t>The next phase we’d like to understand a total costs of fires per province or in percentages of total CDN domestic product and its impact on progress from a socio economic perspective</a:t>
            </a:r>
            <a:r>
              <a:rPr lang="en-CA" sz="2800" dirty="0">
                <a:solidFill>
                  <a:srgbClr val="000000"/>
                </a:solidFill>
                <a:latin typeface="Arial" charset="0"/>
                <a:ea typeface="Times New Roman" charset="0"/>
                <a:cs typeface="Times New Roman" charset="0"/>
              </a:rPr>
              <a:t>. </a:t>
            </a:r>
            <a:endParaRPr lang="en-US" sz="2800" dirty="0">
              <a:latin typeface="Cambria" charset="0"/>
              <a:ea typeface="ＭＳ 明朝" charset="-128"/>
              <a:cs typeface="Times New Roman" charset="0"/>
            </a:endParaRPr>
          </a:p>
          <a:p>
            <a:pPr marL="685800">
              <a:spcAft>
                <a:spcPts val="0"/>
              </a:spcAft>
            </a:pPr>
            <a:r>
              <a:rPr lang="en-CA" sz="1100" dirty="0">
                <a:solidFill>
                  <a:srgbClr val="000000"/>
                </a:solidFill>
                <a:latin typeface="Calibri" charset="0"/>
                <a:ea typeface="ＭＳ 明朝" charset="-128"/>
                <a:cs typeface="Times New Roman" charset="0"/>
              </a:rPr>
              <a:t> </a:t>
            </a:r>
            <a:endParaRPr lang="en-US" sz="1200" dirty="0">
              <a:latin typeface="Cambria" charset="0"/>
              <a:ea typeface="ＭＳ 明朝" charset="-128"/>
              <a:cs typeface="Times New Roman" charset="0"/>
            </a:endParaRPr>
          </a:p>
          <a:p>
            <a:pPr marL="228600">
              <a:spcAft>
                <a:spcPts val="0"/>
              </a:spcAft>
            </a:pPr>
            <a:r>
              <a:rPr lang="en-CA" sz="1100" dirty="0">
                <a:solidFill>
                  <a:srgbClr val="000000"/>
                </a:solidFill>
                <a:latin typeface="Calibri" charset="0"/>
                <a:ea typeface="ＭＳ 明朝" charset="-128"/>
                <a:cs typeface="Times New Roman" charset="0"/>
              </a:rPr>
              <a:t> </a:t>
            </a:r>
            <a:endParaRPr lang="en-US" sz="1200" dirty="0">
              <a:latin typeface="Cambria" charset="0"/>
              <a:ea typeface="ＭＳ 明朝" charset="-128"/>
              <a:cs typeface="Times New Roman" charset="0"/>
            </a:endParaRPr>
          </a:p>
          <a:p>
            <a:pPr>
              <a:spcAft>
                <a:spcPts val="0"/>
              </a:spcAft>
            </a:pPr>
            <a:r>
              <a:rPr lang="en-CA" sz="1100" dirty="0">
                <a:solidFill>
                  <a:srgbClr val="000000"/>
                </a:solidFill>
                <a:latin typeface="Calibri" charset="0"/>
                <a:ea typeface="ＭＳ 明朝" charset="-128"/>
                <a:cs typeface="Times New Roman" charset="0"/>
              </a:rPr>
              <a:t> </a:t>
            </a:r>
            <a:endParaRPr lang="en-US" sz="1200" dirty="0">
              <a:effectLst/>
              <a:latin typeface="Cambria" charset="0"/>
              <a:ea typeface="ＭＳ 明朝" charset="-128"/>
              <a:cs typeface="Times New Roman" charset="0"/>
            </a:endParaRPr>
          </a:p>
        </p:txBody>
      </p:sp>
    </p:spTree>
    <p:extLst>
      <p:ext uri="{BB962C8B-B14F-4D97-AF65-F5344CB8AC3E}">
        <p14:creationId xmlns:p14="http://schemas.microsoft.com/office/powerpoint/2010/main" val="1572252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45" name="Group 37"/>
          <p:cNvGrpSpPr>
            <a:grpSpLocks/>
          </p:cNvGrpSpPr>
          <p:nvPr/>
        </p:nvGrpSpPr>
        <p:grpSpPr bwMode="auto">
          <a:xfrm>
            <a:off x="457200" y="762001"/>
            <a:ext cx="8001000" cy="4800600"/>
            <a:chOff x="288" y="480"/>
            <a:chExt cx="5136" cy="3375"/>
          </a:xfrm>
        </p:grpSpPr>
        <p:pic>
          <p:nvPicPr>
            <p:cNvPr id="17409" name="Picture 4" descr="region_map_canada_e"/>
            <p:cNvPicPr>
              <a:picLocks noChangeAspect="1" noChangeArrowheads="1"/>
            </p:cNvPicPr>
            <p:nvPr/>
          </p:nvPicPr>
          <p:blipFill>
            <a:blip r:embed="rId2"/>
            <a:srcRect/>
            <a:stretch>
              <a:fillRect/>
            </a:stretch>
          </p:blipFill>
          <p:spPr bwMode="auto">
            <a:xfrm>
              <a:off x="288" y="480"/>
              <a:ext cx="5136" cy="3375"/>
            </a:xfrm>
            <a:prstGeom prst="rect">
              <a:avLst/>
            </a:prstGeom>
            <a:noFill/>
            <a:ln w="9525">
              <a:noFill/>
              <a:miter lim="800000"/>
              <a:headEnd/>
              <a:tailEnd/>
            </a:ln>
          </p:spPr>
        </p:pic>
        <p:sp>
          <p:nvSpPr>
            <p:cNvPr id="17444" name="Line 36"/>
            <p:cNvSpPr>
              <a:spLocks noChangeShapeType="1"/>
            </p:cNvSpPr>
            <p:nvPr/>
          </p:nvSpPr>
          <p:spPr bwMode="auto">
            <a:xfrm flipH="1" flipV="1">
              <a:off x="3312" y="3456"/>
              <a:ext cx="48" cy="48"/>
            </a:xfrm>
            <a:prstGeom prst="line">
              <a:avLst/>
            </a:prstGeom>
            <a:noFill/>
            <a:ln w="9525">
              <a:solidFill>
                <a:schemeClr val="tx1"/>
              </a:solidFill>
              <a:round/>
              <a:headEnd/>
              <a:tailEnd type="triangle" w="med" len="med"/>
            </a:ln>
            <a:effectLst/>
          </p:spPr>
          <p:txBody>
            <a:bodyPr/>
            <a:lstStyle/>
            <a:p>
              <a:endParaRPr lang="en-US"/>
            </a:p>
          </p:txBody>
        </p:sp>
      </p:grpSp>
      <p:pic>
        <p:nvPicPr>
          <p:cNvPr id="5125" name="Picture 5" descr="MC900434713[1]"/>
          <p:cNvPicPr>
            <a:picLocks noChangeAspect="1" noChangeArrowheads="1"/>
          </p:cNvPicPr>
          <p:nvPr/>
        </p:nvPicPr>
        <p:blipFill>
          <a:blip r:embed="rId3"/>
          <a:srcRect/>
          <a:stretch>
            <a:fillRect/>
          </a:stretch>
        </p:blipFill>
        <p:spPr bwMode="auto">
          <a:xfrm>
            <a:off x="1295400" y="4614863"/>
            <a:ext cx="381000" cy="306387"/>
          </a:xfrm>
          <a:prstGeom prst="rect">
            <a:avLst/>
          </a:prstGeom>
          <a:noFill/>
          <a:ln w="9525">
            <a:noFill/>
            <a:miter lim="800000"/>
            <a:headEnd/>
            <a:tailEnd/>
          </a:ln>
        </p:spPr>
      </p:pic>
      <p:pic>
        <p:nvPicPr>
          <p:cNvPr id="5126" name="Picture 6" descr="MC900434713[1]"/>
          <p:cNvPicPr>
            <a:picLocks noChangeAspect="1" noChangeArrowheads="1"/>
          </p:cNvPicPr>
          <p:nvPr/>
        </p:nvPicPr>
        <p:blipFill>
          <a:blip r:embed="rId3"/>
          <a:srcRect/>
          <a:stretch>
            <a:fillRect/>
          </a:stretch>
        </p:blipFill>
        <p:spPr bwMode="auto">
          <a:xfrm>
            <a:off x="2257365" y="4586381"/>
            <a:ext cx="381000" cy="306388"/>
          </a:xfrm>
          <a:prstGeom prst="rect">
            <a:avLst/>
          </a:prstGeom>
          <a:noFill/>
          <a:ln w="9525">
            <a:noFill/>
            <a:miter lim="800000"/>
            <a:headEnd/>
            <a:tailEnd/>
          </a:ln>
        </p:spPr>
      </p:pic>
      <p:pic>
        <p:nvPicPr>
          <p:cNvPr id="5127" name="Picture 7" descr="MC900434713[1]"/>
          <p:cNvPicPr>
            <a:picLocks noChangeAspect="1" noChangeArrowheads="1"/>
          </p:cNvPicPr>
          <p:nvPr/>
        </p:nvPicPr>
        <p:blipFill>
          <a:blip r:embed="rId3"/>
          <a:srcRect/>
          <a:stretch>
            <a:fillRect/>
          </a:stretch>
        </p:blipFill>
        <p:spPr bwMode="auto">
          <a:xfrm>
            <a:off x="2971800" y="4599781"/>
            <a:ext cx="381000" cy="306388"/>
          </a:xfrm>
          <a:prstGeom prst="rect">
            <a:avLst/>
          </a:prstGeom>
          <a:noFill/>
          <a:ln w="9525">
            <a:noFill/>
            <a:miter lim="800000"/>
            <a:headEnd/>
            <a:tailEnd/>
          </a:ln>
        </p:spPr>
      </p:pic>
      <p:pic>
        <p:nvPicPr>
          <p:cNvPr id="5128" name="Picture 8" descr="MC900434713[1]"/>
          <p:cNvPicPr>
            <a:picLocks noChangeAspect="1" noChangeArrowheads="1"/>
          </p:cNvPicPr>
          <p:nvPr/>
        </p:nvPicPr>
        <p:blipFill>
          <a:blip r:embed="rId3"/>
          <a:srcRect/>
          <a:stretch>
            <a:fillRect/>
          </a:stretch>
        </p:blipFill>
        <p:spPr bwMode="auto">
          <a:xfrm>
            <a:off x="3731643" y="4554089"/>
            <a:ext cx="381000" cy="306388"/>
          </a:xfrm>
          <a:prstGeom prst="rect">
            <a:avLst/>
          </a:prstGeom>
          <a:noFill/>
          <a:ln w="9525">
            <a:noFill/>
            <a:miter lim="800000"/>
            <a:headEnd/>
            <a:tailEnd/>
          </a:ln>
        </p:spPr>
      </p:pic>
      <p:pic>
        <p:nvPicPr>
          <p:cNvPr id="5129" name="Picture 9" descr="MC900434713[1]"/>
          <p:cNvPicPr>
            <a:picLocks noChangeAspect="1" noChangeArrowheads="1"/>
          </p:cNvPicPr>
          <p:nvPr/>
        </p:nvPicPr>
        <p:blipFill>
          <a:blip r:embed="rId3"/>
          <a:srcRect/>
          <a:stretch>
            <a:fillRect/>
          </a:stretch>
        </p:blipFill>
        <p:spPr bwMode="auto">
          <a:xfrm>
            <a:off x="4752563" y="4573534"/>
            <a:ext cx="381000" cy="306388"/>
          </a:xfrm>
          <a:prstGeom prst="rect">
            <a:avLst/>
          </a:prstGeom>
          <a:noFill/>
          <a:ln w="9525">
            <a:noFill/>
            <a:miter lim="800000"/>
            <a:headEnd/>
            <a:tailEnd/>
          </a:ln>
        </p:spPr>
      </p:pic>
      <p:sp>
        <p:nvSpPr>
          <p:cNvPr id="17419" name="Rectangle 14"/>
          <p:cNvSpPr>
            <a:spLocks noChangeArrowheads="1"/>
          </p:cNvSpPr>
          <p:nvPr/>
        </p:nvSpPr>
        <p:spPr bwMode="auto">
          <a:xfrm>
            <a:off x="7010400" y="1752600"/>
            <a:ext cx="762000" cy="457200"/>
          </a:xfrm>
          <a:prstGeom prst="rect">
            <a:avLst/>
          </a:prstGeom>
          <a:solidFill>
            <a:srgbClr val="003366"/>
          </a:solidFill>
          <a:ln w="9525">
            <a:solidFill>
              <a:schemeClr val="tx1"/>
            </a:solidFill>
            <a:miter lim="800000"/>
            <a:headEnd/>
            <a:tailEnd/>
          </a:ln>
        </p:spPr>
        <p:txBody>
          <a:bodyPr wrap="none" anchor="ctr"/>
          <a:lstStyle/>
          <a:p>
            <a:pPr algn="ctr"/>
            <a:r>
              <a:rPr lang="en-US" sz="2200" b="1" dirty="0">
                <a:solidFill>
                  <a:schemeClr val="bg1"/>
                </a:solidFill>
              </a:rPr>
              <a:t>DND</a:t>
            </a:r>
          </a:p>
        </p:txBody>
      </p:sp>
      <p:pic>
        <p:nvPicPr>
          <p:cNvPr id="5136" name="Picture 16" descr="MC900434713[1]"/>
          <p:cNvPicPr>
            <a:picLocks noChangeAspect="1" noChangeArrowheads="1"/>
          </p:cNvPicPr>
          <p:nvPr/>
        </p:nvPicPr>
        <p:blipFill>
          <a:blip r:embed="rId3"/>
          <a:srcRect/>
          <a:stretch>
            <a:fillRect/>
          </a:stretch>
        </p:blipFill>
        <p:spPr bwMode="auto">
          <a:xfrm>
            <a:off x="7270750" y="2101850"/>
            <a:ext cx="381000" cy="306388"/>
          </a:xfrm>
          <a:prstGeom prst="rect">
            <a:avLst/>
          </a:prstGeom>
          <a:noFill/>
          <a:ln w="9525">
            <a:noFill/>
            <a:miter lim="800000"/>
            <a:headEnd/>
            <a:tailEnd/>
          </a:ln>
        </p:spPr>
      </p:pic>
      <p:sp>
        <p:nvSpPr>
          <p:cNvPr id="17446" name="Text Box 38"/>
          <p:cNvSpPr txBox="1">
            <a:spLocks noChangeArrowheads="1"/>
          </p:cNvSpPr>
          <p:nvPr/>
        </p:nvSpPr>
        <p:spPr bwMode="auto">
          <a:xfrm>
            <a:off x="5334000" y="304800"/>
            <a:ext cx="35052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7448" name="Text Box 40"/>
          <p:cNvSpPr txBox="1">
            <a:spLocks noChangeArrowheads="1"/>
          </p:cNvSpPr>
          <p:nvPr/>
        </p:nvSpPr>
        <p:spPr bwMode="auto">
          <a:xfrm>
            <a:off x="5410200" y="990600"/>
            <a:ext cx="3276600" cy="366713"/>
          </a:xfrm>
          <a:prstGeom prst="rect">
            <a:avLst/>
          </a:prstGeom>
          <a:noFill/>
          <a:ln w="9525">
            <a:noFill/>
            <a:miter lim="800000"/>
            <a:headEnd/>
            <a:tailEnd/>
          </a:ln>
          <a:effectLst/>
        </p:spPr>
        <p:txBody>
          <a:bodyPr>
            <a:spAutoFit/>
          </a:bodyPr>
          <a:lstStyle/>
          <a:p>
            <a:pPr>
              <a:spcBef>
                <a:spcPct val="50000"/>
              </a:spcBef>
            </a:pPr>
            <a:r>
              <a:rPr lang="en-US" dirty="0" smtClean="0"/>
              <a:t>72% </a:t>
            </a:r>
            <a:r>
              <a:rPr lang="en-US" dirty="0"/>
              <a:t>of Canadian </a:t>
            </a:r>
            <a:r>
              <a:rPr lang="en-US" dirty="0" smtClean="0"/>
              <a:t>Population </a:t>
            </a:r>
            <a:endParaRPr lang="en-US" dirty="0"/>
          </a:p>
        </p:txBody>
      </p:sp>
      <p:pic>
        <p:nvPicPr>
          <p:cNvPr id="20" name="Picture 12" descr="MC900434713[1]"/>
          <p:cNvPicPr>
            <a:picLocks noChangeAspect="1" noChangeArrowheads="1"/>
          </p:cNvPicPr>
          <p:nvPr/>
        </p:nvPicPr>
        <p:blipFill>
          <a:blip r:embed="rId3"/>
          <a:srcRect/>
          <a:stretch>
            <a:fillRect/>
          </a:stretch>
        </p:blipFill>
        <p:spPr bwMode="auto">
          <a:xfrm>
            <a:off x="7391400" y="4400895"/>
            <a:ext cx="381000" cy="306388"/>
          </a:xfrm>
          <a:prstGeom prst="rect">
            <a:avLst/>
          </a:prstGeom>
          <a:noFill/>
          <a:ln w="9525">
            <a:noFill/>
            <a:miter lim="800000"/>
            <a:headEnd/>
            <a:tailEnd/>
          </a:ln>
        </p:spPr>
      </p:pic>
      <p:pic>
        <p:nvPicPr>
          <p:cNvPr id="22" name="Picture 21" descr="imgres.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pic>
        <p:nvPicPr>
          <p:cNvPr id="18" name="Picture 17" descr="imgres.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53400" y="5976791"/>
            <a:ext cx="762000" cy="1000418"/>
          </a:xfrm>
          <a:prstGeom prst="rect">
            <a:avLst/>
          </a:prstGeom>
        </p:spPr>
      </p:pic>
      <p:sp>
        <p:nvSpPr>
          <p:cNvPr id="19" name="Title 1"/>
          <p:cNvSpPr txBox="1">
            <a:spLocks/>
          </p:cNvSpPr>
          <p:nvPr/>
        </p:nvSpPr>
        <p:spPr>
          <a:xfrm>
            <a:off x="617349" y="152876"/>
            <a:ext cx="7909301"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National Coverage of NFID</a:t>
            </a:r>
            <a:endParaRPr lang="en-US" dirty="0"/>
          </a:p>
        </p:txBody>
      </p:sp>
    </p:spTree>
    <p:extLst>
      <p:ext uri="{BB962C8B-B14F-4D97-AF65-F5344CB8AC3E}">
        <p14:creationId xmlns:p14="http://schemas.microsoft.com/office/powerpoint/2010/main" val="101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ppt_x"/>
                                          </p:val>
                                        </p:tav>
                                        <p:tav tm="100000">
                                          <p:val>
                                            <p:strVal val="#ppt_x"/>
                                          </p:val>
                                        </p:tav>
                                      </p:tavLst>
                                    </p:anim>
                                    <p:anim calcmode="lin" valueType="num">
                                      <p:cBhvr additive="base">
                                        <p:cTn id="8" dur="500" fill="hold"/>
                                        <p:tgtEl>
                                          <p:spTgt spid="51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126"/>
                                        </p:tgtEl>
                                        <p:attrNameLst>
                                          <p:attrName>style.visibility</p:attrName>
                                        </p:attrNameLst>
                                      </p:cBhvr>
                                      <p:to>
                                        <p:strVal val="visible"/>
                                      </p:to>
                                    </p:set>
                                    <p:anim calcmode="lin" valueType="num">
                                      <p:cBhvr additive="base">
                                        <p:cTn id="12" dur="500" fill="hold"/>
                                        <p:tgtEl>
                                          <p:spTgt spid="5126"/>
                                        </p:tgtEl>
                                        <p:attrNameLst>
                                          <p:attrName>ppt_x</p:attrName>
                                        </p:attrNameLst>
                                      </p:cBhvr>
                                      <p:tavLst>
                                        <p:tav tm="0">
                                          <p:val>
                                            <p:strVal val="#ppt_x"/>
                                          </p:val>
                                        </p:tav>
                                        <p:tav tm="100000">
                                          <p:val>
                                            <p:strVal val="#ppt_x"/>
                                          </p:val>
                                        </p:tav>
                                      </p:tavLst>
                                    </p:anim>
                                    <p:anim calcmode="lin" valueType="num">
                                      <p:cBhvr additive="base">
                                        <p:cTn id="13" dur="500" fill="hold"/>
                                        <p:tgtEl>
                                          <p:spTgt spid="512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127"/>
                                        </p:tgtEl>
                                        <p:attrNameLst>
                                          <p:attrName>style.visibility</p:attrName>
                                        </p:attrNameLst>
                                      </p:cBhvr>
                                      <p:to>
                                        <p:strVal val="visible"/>
                                      </p:to>
                                    </p:set>
                                    <p:anim calcmode="lin" valueType="num">
                                      <p:cBhvr additive="base">
                                        <p:cTn id="17" dur="500" fill="hold"/>
                                        <p:tgtEl>
                                          <p:spTgt spid="5127"/>
                                        </p:tgtEl>
                                        <p:attrNameLst>
                                          <p:attrName>ppt_x</p:attrName>
                                        </p:attrNameLst>
                                      </p:cBhvr>
                                      <p:tavLst>
                                        <p:tav tm="0">
                                          <p:val>
                                            <p:strVal val="#ppt_x"/>
                                          </p:val>
                                        </p:tav>
                                        <p:tav tm="100000">
                                          <p:val>
                                            <p:strVal val="#ppt_x"/>
                                          </p:val>
                                        </p:tav>
                                      </p:tavLst>
                                    </p:anim>
                                    <p:anim calcmode="lin" valueType="num">
                                      <p:cBhvr additive="base">
                                        <p:cTn id="18" dur="500" fill="hold"/>
                                        <p:tgtEl>
                                          <p:spTgt spid="512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128"/>
                                        </p:tgtEl>
                                        <p:attrNameLst>
                                          <p:attrName>style.visibility</p:attrName>
                                        </p:attrNameLst>
                                      </p:cBhvr>
                                      <p:to>
                                        <p:strVal val="visible"/>
                                      </p:to>
                                    </p:set>
                                    <p:anim calcmode="lin" valueType="num">
                                      <p:cBhvr additive="base">
                                        <p:cTn id="22" dur="500" fill="hold"/>
                                        <p:tgtEl>
                                          <p:spTgt spid="5128"/>
                                        </p:tgtEl>
                                        <p:attrNameLst>
                                          <p:attrName>ppt_x</p:attrName>
                                        </p:attrNameLst>
                                      </p:cBhvr>
                                      <p:tavLst>
                                        <p:tav tm="0">
                                          <p:val>
                                            <p:strVal val="#ppt_x"/>
                                          </p:val>
                                        </p:tav>
                                        <p:tav tm="100000">
                                          <p:val>
                                            <p:strVal val="#ppt_x"/>
                                          </p:val>
                                        </p:tav>
                                      </p:tavLst>
                                    </p:anim>
                                    <p:anim calcmode="lin" valueType="num">
                                      <p:cBhvr additive="base">
                                        <p:cTn id="23" dur="500" fill="hold"/>
                                        <p:tgtEl>
                                          <p:spTgt spid="512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5129"/>
                                        </p:tgtEl>
                                        <p:attrNameLst>
                                          <p:attrName>style.visibility</p:attrName>
                                        </p:attrNameLst>
                                      </p:cBhvr>
                                      <p:to>
                                        <p:strVal val="visible"/>
                                      </p:to>
                                    </p:set>
                                    <p:anim calcmode="lin" valueType="num">
                                      <p:cBhvr additive="base">
                                        <p:cTn id="27" dur="500" fill="hold"/>
                                        <p:tgtEl>
                                          <p:spTgt spid="5129"/>
                                        </p:tgtEl>
                                        <p:attrNameLst>
                                          <p:attrName>ppt_x</p:attrName>
                                        </p:attrNameLst>
                                      </p:cBhvr>
                                      <p:tavLst>
                                        <p:tav tm="0">
                                          <p:val>
                                            <p:strVal val="#ppt_x"/>
                                          </p:val>
                                        </p:tav>
                                        <p:tav tm="100000">
                                          <p:val>
                                            <p:strVal val="#ppt_x"/>
                                          </p:val>
                                        </p:tav>
                                      </p:tavLst>
                                    </p:anim>
                                    <p:anim calcmode="lin" valueType="num">
                                      <p:cBhvr additive="base">
                                        <p:cTn id="28" dur="500" fill="hold"/>
                                        <p:tgtEl>
                                          <p:spTgt spid="512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5136"/>
                                        </p:tgtEl>
                                        <p:attrNameLst>
                                          <p:attrName>style.visibility</p:attrName>
                                        </p:attrNameLst>
                                      </p:cBhvr>
                                      <p:to>
                                        <p:strVal val="visible"/>
                                      </p:to>
                                    </p:set>
                                    <p:anim calcmode="lin" valueType="num">
                                      <p:cBhvr additive="base">
                                        <p:cTn id="32" dur="500" fill="hold"/>
                                        <p:tgtEl>
                                          <p:spTgt spid="5136"/>
                                        </p:tgtEl>
                                        <p:attrNameLst>
                                          <p:attrName>ppt_x</p:attrName>
                                        </p:attrNameLst>
                                      </p:cBhvr>
                                      <p:tavLst>
                                        <p:tav tm="0">
                                          <p:val>
                                            <p:strVal val="#ppt_x"/>
                                          </p:val>
                                        </p:tav>
                                        <p:tav tm="100000">
                                          <p:val>
                                            <p:strVal val="#ppt_x"/>
                                          </p:val>
                                        </p:tav>
                                      </p:tavLst>
                                    </p:anim>
                                    <p:anim calcmode="lin" valueType="num">
                                      <p:cBhvr additive="base">
                                        <p:cTn id="33" dur="500" fill="hold"/>
                                        <p:tgtEl>
                                          <p:spTgt spid="513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448"/>
                                        </p:tgtEl>
                                        <p:attrNameLst>
                                          <p:attrName>style.visibility</p:attrName>
                                        </p:attrNameLst>
                                      </p:cBhvr>
                                      <p:to>
                                        <p:strVal val="visible"/>
                                      </p:to>
                                    </p:set>
                                    <p:anim calcmode="lin" valueType="num">
                                      <p:cBhvr additive="base">
                                        <p:cTn id="38" dur="500" fill="hold"/>
                                        <p:tgtEl>
                                          <p:spTgt spid="17448"/>
                                        </p:tgtEl>
                                        <p:attrNameLst>
                                          <p:attrName>ppt_x</p:attrName>
                                        </p:attrNameLst>
                                      </p:cBhvr>
                                      <p:tavLst>
                                        <p:tav tm="0">
                                          <p:val>
                                            <p:strVal val="#ppt_x"/>
                                          </p:val>
                                        </p:tav>
                                        <p:tav tm="100000">
                                          <p:val>
                                            <p:strVal val="#ppt_x"/>
                                          </p:val>
                                        </p:tav>
                                      </p:tavLst>
                                    </p:anim>
                                    <p:anim calcmode="lin" valueType="num">
                                      <p:cBhvr additive="base">
                                        <p:cTn id="39" dur="500" fill="hold"/>
                                        <p:tgtEl>
                                          <p:spTgt spid="17448"/>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2" presetClass="entr" presetSubtype="4"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pic>
        <p:nvPicPr>
          <p:cNvPr id="5" name="Picture 4"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6" name="Content Placeholder 2"/>
          <p:cNvSpPr txBox="1">
            <a:spLocks/>
          </p:cNvSpPr>
          <p:nvPr/>
        </p:nvSpPr>
        <p:spPr>
          <a:xfrm>
            <a:off x="304800" y="304800"/>
            <a:ext cx="86106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CA" b="1" dirty="0" smtClean="0">
                <a:latin typeface="Calibri" panose="020F0502020204030204" pitchFamily="34" charset="0"/>
              </a:rPr>
              <a:t>Upcoming Research Projects…</a:t>
            </a:r>
          </a:p>
        </p:txBody>
      </p:sp>
      <p:graphicFrame>
        <p:nvGraphicFramePr>
          <p:cNvPr id="9" name="Table 8"/>
          <p:cNvGraphicFramePr>
            <a:graphicFrameLocks noGrp="1"/>
          </p:cNvGraphicFramePr>
          <p:nvPr>
            <p:extLst>
              <p:ext uri="{D42A27DB-BD31-4B8C-83A1-F6EECF244321}">
                <p14:modId xmlns:p14="http://schemas.microsoft.com/office/powerpoint/2010/main" val="2814087139"/>
              </p:ext>
            </p:extLst>
          </p:nvPr>
        </p:nvGraphicFramePr>
        <p:xfrm>
          <a:off x="733245" y="1676400"/>
          <a:ext cx="7620000" cy="3373586"/>
        </p:xfrm>
        <a:graphic>
          <a:graphicData uri="http://schemas.openxmlformats.org/drawingml/2006/table">
            <a:tbl>
              <a:tblPr firstRow="1" firstCol="1" bandRow="1">
                <a:tableStyleId>{5C22544A-7EE6-4342-B048-85BDC9FD1C3A}</a:tableStyleId>
              </a:tblPr>
              <a:tblGrid>
                <a:gridCol w="415259"/>
                <a:gridCol w="1141962"/>
                <a:gridCol w="1017385"/>
                <a:gridCol w="5045394"/>
              </a:tblGrid>
              <a:tr h="395884">
                <a:tc>
                  <a:txBody>
                    <a:bodyPr/>
                    <a:lstStyle/>
                    <a:p>
                      <a:pPr marL="0" marR="0" algn="ctr">
                        <a:spcBef>
                          <a:spcPts val="0"/>
                        </a:spcBef>
                        <a:spcAft>
                          <a:spcPts val="0"/>
                        </a:spcAft>
                      </a:pPr>
                      <a:r>
                        <a:rPr lang="en-CA" sz="1100" dirty="0">
                          <a:effectLst/>
                        </a:rPr>
                        <a:t> </a:t>
                      </a:r>
                      <a:endParaRPr lang="en-CA" sz="1200" dirty="0">
                        <a:solidFill>
                          <a:srgbClr val="000000"/>
                        </a:solidFill>
                        <a:effectLst/>
                        <a:latin typeface="Times New Roman"/>
                        <a:ea typeface="Calibri"/>
                      </a:endParaRPr>
                    </a:p>
                  </a:txBody>
                  <a:tcPr marL="68580" marR="68580" marT="0" marB="0" anchor="b"/>
                </a:tc>
                <a:tc>
                  <a:txBody>
                    <a:bodyPr/>
                    <a:lstStyle/>
                    <a:p>
                      <a:pPr marL="0" marR="0" algn="ctr">
                        <a:spcBef>
                          <a:spcPts val="0"/>
                        </a:spcBef>
                        <a:spcAft>
                          <a:spcPts val="0"/>
                        </a:spcAft>
                      </a:pPr>
                      <a:r>
                        <a:rPr lang="en-CA" sz="1000">
                          <a:effectLst/>
                        </a:rPr>
                        <a:t>UNIVERSITY</a:t>
                      </a:r>
                      <a:endParaRPr lang="en-CA" sz="1200">
                        <a:solidFill>
                          <a:srgbClr val="000000"/>
                        </a:solidFill>
                        <a:effectLst/>
                        <a:latin typeface="Times New Roman"/>
                        <a:ea typeface="Calibri"/>
                      </a:endParaRPr>
                    </a:p>
                  </a:txBody>
                  <a:tcPr marL="68580" marR="68580" marT="0" marB="0" anchor="b"/>
                </a:tc>
                <a:tc>
                  <a:txBody>
                    <a:bodyPr/>
                    <a:lstStyle/>
                    <a:p>
                      <a:pPr marL="0" marR="0" algn="ctr">
                        <a:spcBef>
                          <a:spcPts val="0"/>
                        </a:spcBef>
                        <a:spcAft>
                          <a:spcPts val="0"/>
                        </a:spcAft>
                      </a:pPr>
                      <a:r>
                        <a:rPr lang="en-CA" sz="1000" dirty="0">
                          <a:effectLst/>
                        </a:rPr>
                        <a:t>Applicant</a:t>
                      </a:r>
                      <a:endParaRPr lang="en-CA" sz="1200" dirty="0">
                        <a:solidFill>
                          <a:srgbClr val="000000"/>
                        </a:solidFill>
                        <a:effectLst/>
                        <a:latin typeface="Times New Roman"/>
                        <a:ea typeface="Calibri"/>
                      </a:endParaRPr>
                    </a:p>
                  </a:txBody>
                  <a:tcPr marL="68580" marR="68580" marT="0" marB="0" anchor="b"/>
                </a:tc>
                <a:tc>
                  <a:txBody>
                    <a:bodyPr/>
                    <a:lstStyle/>
                    <a:p>
                      <a:pPr marL="0" marR="0" algn="ctr">
                        <a:spcBef>
                          <a:spcPts val="0"/>
                        </a:spcBef>
                        <a:spcAft>
                          <a:spcPts val="0"/>
                        </a:spcAft>
                      </a:pPr>
                      <a:r>
                        <a:rPr lang="en-CA" sz="1000" dirty="0">
                          <a:effectLst/>
                        </a:rPr>
                        <a:t>Approved Submission</a:t>
                      </a:r>
                      <a:endParaRPr lang="en-CA" sz="1200" dirty="0">
                        <a:solidFill>
                          <a:srgbClr val="000000"/>
                        </a:solidFill>
                        <a:effectLst/>
                        <a:latin typeface="Times New Roman"/>
                        <a:ea typeface="Calibri"/>
                      </a:endParaRPr>
                    </a:p>
                  </a:txBody>
                  <a:tcPr marL="68580" marR="68580" marT="0" marB="0" anchor="b"/>
                </a:tc>
              </a:tr>
              <a:tr h="270809">
                <a:tc>
                  <a:txBody>
                    <a:bodyPr/>
                    <a:lstStyle/>
                    <a:p>
                      <a:pPr marL="0" marR="0" algn="ctr">
                        <a:spcBef>
                          <a:spcPts val="0"/>
                        </a:spcBef>
                        <a:spcAft>
                          <a:spcPts val="0"/>
                        </a:spcAft>
                      </a:pPr>
                      <a:r>
                        <a:rPr lang="en-CA" sz="1100">
                          <a:effectLst/>
                        </a:rPr>
                        <a:t>1</a:t>
                      </a:r>
                      <a:endParaRPr lang="en-CA" sz="1200">
                        <a:solidFill>
                          <a:srgbClr val="000000"/>
                        </a:solidFill>
                        <a:effectLst/>
                        <a:latin typeface="Times New Roman"/>
                        <a:ea typeface="Calibri"/>
                      </a:endParaRPr>
                    </a:p>
                  </a:txBody>
                  <a:tcPr marL="68580" marR="68580" marT="0" marB="0" anchor="b"/>
                </a:tc>
                <a:tc>
                  <a:txBody>
                    <a:bodyPr/>
                    <a:lstStyle/>
                    <a:p>
                      <a:pPr marL="0" marR="0" algn="ctr">
                        <a:spcBef>
                          <a:spcPts val="0"/>
                        </a:spcBef>
                        <a:spcAft>
                          <a:spcPts val="0"/>
                        </a:spcAft>
                      </a:pPr>
                      <a:r>
                        <a:rPr lang="en-CA" sz="1000">
                          <a:effectLst/>
                        </a:rPr>
                        <a:t>Lakehead</a:t>
                      </a:r>
                      <a:endParaRPr lang="en-CA" sz="1200">
                        <a:solidFill>
                          <a:srgbClr val="000000"/>
                        </a:solidFill>
                        <a:effectLst/>
                        <a:latin typeface="Times New Roman"/>
                        <a:ea typeface="Calibri"/>
                      </a:endParaRPr>
                    </a:p>
                  </a:txBody>
                  <a:tcPr marL="68580" marR="68580" marT="0" marB="0" anchor="b"/>
                </a:tc>
                <a:tc>
                  <a:txBody>
                    <a:bodyPr/>
                    <a:lstStyle/>
                    <a:p>
                      <a:pPr marL="0" marR="0">
                        <a:spcBef>
                          <a:spcPts val="0"/>
                        </a:spcBef>
                        <a:spcAft>
                          <a:spcPts val="0"/>
                        </a:spcAft>
                      </a:pPr>
                      <a:r>
                        <a:rPr lang="en-CA" sz="1000" dirty="0" err="1">
                          <a:effectLst/>
                        </a:rPr>
                        <a:t>Sinden</a:t>
                      </a:r>
                      <a:r>
                        <a:rPr lang="en-CA" sz="1000" dirty="0">
                          <a:effectLst/>
                        </a:rPr>
                        <a:t> </a:t>
                      </a:r>
                      <a:endParaRPr lang="en-CA" sz="1200" dirty="0">
                        <a:solidFill>
                          <a:srgbClr val="000000"/>
                        </a:solidFill>
                        <a:effectLst/>
                        <a:latin typeface="Times New Roman"/>
                        <a:ea typeface="Calibri"/>
                      </a:endParaRPr>
                    </a:p>
                  </a:txBody>
                  <a:tcPr marL="68580" marR="68580" marT="0" marB="0" anchor="b"/>
                </a:tc>
                <a:tc>
                  <a:txBody>
                    <a:bodyPr/>
                    <a:lstStyle/>
                    <a:p>
                      <a:pPr marL="0" marR="0">
                        <a:spcBef>
                          <a:spcPts val="0"/>
                        </a:spcBef>
                        <a:spcAft>
                          <a:spcPts val="0"/>
                        </a:spcAft>
                      </a:pPr>
                      <a:r>
                        <a:rPr lang="en-CA" sz="1000">
                          <a:effectLst/>
                        </a:rPr>
                        <a:t>Firefighter burden of injury relative to specific fire response characteristics</a:t>
                      </a:r>
                      <a:endParaRPr lang="en-CA" sz="1200">
                        <a:solidFill>
                          <a:srgbClr val="000000"/>
                        </a:solidFill>
                        <a:effectLst/>
                        <a:latin typeface="Times New Roman"/>
                        <a:ea typeface="Calibri"/>
                      </a:endParaRPr>
                    </a:p>
                  </a:txBody>
                  <a:tcPr marL="68580" marR="68580" marT="0" marB="0" anchor="b"/>
                </a:tc>
              </a:tr>
              <a:tr h="541617">
                <a:tc>
                  <a:txBody>
                    <a:bodyPr/>
                    <a:lstStyle/>
                    <a:p>
                      <a:pPr marL="0" marR="0" algn="ctr">
                        <a:spcBef>
                          <a:spcPts val="0"/>
                        </a:spcBef>
                        <a:spcAft>
                          <a:spcPts val="0"/>
                        </a:spcAft>
                      </a:pPr>
                      <a:r>
                        <a:rPr lang="en-CA" sz="1100">
                          <a:effectLst/>
                        </a:rPr>
                        <a:t>2</a:t>
                      </a:r>
                      <a:endParaRPr lang="en-CA" sz="1200">
                        <a:solidFill>
                          <a:srgbClr val="000000"/>
                        </a:solidFill>
                        <a:effectLst/>
                        <a:latin typeface="Times New Roman"/>
                        <a:ea typeface="Calibri"/>
                      </a:endParaRPr>
                    </a:p>
                  </a:txBody>
                  <a:tcPr marL="68580" marR="68580" marT="0" marB="0" anchor="b"/>
                </a:tc>
                <a:tc>
                  <a:txBody>
                    <a:bodyPr/>
                    <a:lstStyle/>
                    <a:p>
                      <a:pPr marL="0" marR="0" algn="ctr">
                        <a:spcBef>
                          <a:spcPts val="0"/>
                        </a:spcBef>
                        <a:spcAft>
                          <a:spcPts val="0"/>
                        </a:spcAft>
                      </a:pPr>
                      <a:r>
                        <a:rPr lang="en-CA" sz="1000">
                          <a:effectLst/>
                        </a:rPr>
                        <a:t>Murdoch</a:t>
                      </a:r>
                      <a:endParaRPr lang="en-CA" sz="1200">
                        <a:solidFill>
                          <a:srgbClr val="000000"/>
                        </a:solidFill>
                        <a:effectLst/>
                        <a:latin typeface="Times New Roman"/>
                        <a:ea typeface="Calibri"/>
                      </a:endParaRPr>
                    </a:p>
                  </a:txBody>
                  <a:tcPr marL="68580" marR="68580" marT="0" marB="0" anchor="b"/>
                </a:tc>
                <a:tc>
                  <a:txBody>
                    <a:bodyPr/>
                    <a:lstStyle/>
                    <a:p>
                      <a:pPr marL="0" marR="0">
                        <a:spcBef>
                          <a:spcPts val="0"/>
                        </a:spcBef>
                        <a:spcAft>
                          <a:spcPts val="0"/>
                        </a:spcAft>
                      </a:pPr>
                      <a:r>
                        <a:rPr lang="en-CA" sz="1000">
                          <a:effectLst/>
                        </a:rPr>
                        <a:t>Clare</a:t>
                      </a:r>
                      <a:endParaRPr lang="en-CA" sz="1200">
                        <a:solidFill>
                          <a:srgbClr val="000000"/>
                        </a:solidFill>
                        <a:effectLst/>
                        <a:latin typeface="Times New Roman"/>
                        <a:ea typeface="Calibri"/>
                      </a:endParaRPr>
                    </a:p>
                  </a:txBody>
                  <a:tcPr marL="68580" marR="68580" marT="0" marB="0" anchor="b"/>
                </a:tc>
                <a:tc>
                  <a:txBody>
                    <a:bodyPr/>
                    <a:lstStyle/>
                    <a:p>
                      <a:pPr marL="0" marR="0">
                        <a:spcBef>
                          <a:spcPts val="0"/>
                        </a:spcBef>
                        <a:spcAft>
                          <a:spcPts val="0"/>
                        </a:spcAft>
                      </a:pPr>
                      <a:r>
                        <a:rPr lang="en-CA" sz="1000" dirty="0">
                          <a:effectLst/>
                        </a:rPr>
                        <a:t>At Risk Populations</a:t>
                      </a:r>
                      <a:endParaRPr lang="en-CA" sz="1200" dirty="0">
                        <a:solidFill>
                          <a:srgbClr val="000000"/>
                        </a:solidFill>
                        <a:effectLst/>
                        <a:latin typeface="Times New Roman"/>
                        <a:ea typeface="Calibri"/>
                      </a:endParaRPr>
                    </a:p>
                  </a:txBody>
                  <a:tcPr marL="68580" marR="68580" marT="0" marB="0" anchor="b"/>
                </a:tc>
              </a:tr>
              <a:tr h="270809">
                <a:tc>
                  <a:txBody>
                    <a:bodyPr/>
                    <a:lstStyle/>
                    <a:p>
                      <a:pPr marL="0" marR="0" algn="ctr">
                        <a:spcBef>
                          <a:spcPts val="0"/>
                        </a:spcBef>
                        <a:spcAft>
                          <a:spcPts val="0"/>
                        </a:spcAft>
                      </a:pPr>
                      <a:r>
                        <a:rPr lang="en-CA" sz="1100">
                          <a:effectLst/>
                        </a:rPr>
                        <a:t>3</a:t>
                      </a:r>
                      <a:endParaRPr lang="en-CA" sz="1200">
                        <a:solidFill>
                          <a:srgbClr val="000000"/>
                        </a:solidFill>
                        <a:effectLst/>
                        <a:latin typeface="Times New Roman"/>
                        <a:ea typeface="Calibri"/>
                      </a:endParaRPr>
                    </a:p>
                  </a:txBody>
                  <a:tcPr marL="68580" marR="68580" marT="0" marB="0" anchor="b"/>
                </a:tc>
                <a:tc>
                  <a:txBody>
                    <a:bodyPr/>
                    <a:lstStyle/>
                    <a:p>
                      <a:pPr marL="0" marR="0" algn="ctr">
                        <a:spcBef>
                          <a:spcPts val="0"/>
                        </a:spcBef>
                        <a:spcAft>
                          <a:spcPts val="0"/>
                        </a:spcAft>
                      </a:pPr>
                      <a:r>
                        <a:rPr lang="en-CA" sz="1000">
                          <a:effectLst/>
                        </a:rPr>
                        <a:t>UBC</a:t>
                      </a:r>
                      <a:endParaRPr lang="en-CA" sz="1200">
                        <a:solidFill>
                          <a:srgbClr val="000000"/>
                        </a:solidFill>
                        <a:effectLst/>
                        <a:latin typeface="Times New Roman"/>
                        <a:ea typeface="Calibri"/>
                      </a:endParaRPr>
                    </a:p>
                  </a:txBody>
                  <a:tcPr marL="68580" marR="68580" marT="0" marB="0" anchor="b"/>
                </a:tc>
                <a:tc>
                  <a:txBody>
                    <a:bodyPr/>
                    <a:lstStyle/>
                    <a:p>
                      <a:pPr marL="0" marR="0">
                        <a:spcBef>
                          <a:spcPts val="0"/>
                        </a:spcBef>
                        <a:spcAft>
                          <a:spcPts val="0"/>
                        </a:spcAft>
                      </a:pPr>
                      <a:r>
                        <a:rPr lang="en-CA" sz="1000">
                          <a:effectLst/>
                        </a:rPr>
                        <a:t>Pike</a:t>
                      </a:r>
                      <a:endParaRPr lang="en-CA" sz="1200">
                        <a:solidFill>
                          <a:srgbClr val="000000"/>
                        </a:solidFill>
                        <a:effectLst/>
                        <a:latin typeface="Times New Roman"/>
                        <a:ea typeface="Calibri"/>
                      </a:endParaRPr>
                    </a:p>
                  </a:txBody>
                  <a:tcPr marL="68580" marR="68580" marT="0" marB="0" anchor="b"/>
                </a:tc>
                <a:tc>
                  <a:txBody>
                    <a:bodyPr/>
                    <a:lstStyle/>
                    <a:p>
                      <a:pPr marL="0" marR="0">
                        <a:spcBef>
                          <a:spcPts val="0"/>
                        </a:spcBef>
                        <a:spcAft>
                          <a:spcPts val="0"/>
                        </a:spcAft>
                      </a:pPr>
                      <a:r>
                        <a:rPr lang="en-CA" sz="1000" dirty="0">
                          <a:effectLst/>
                        </a:rPr>
                        <a:t>Burden and Epidemiology of Residential Fire Injuries Among Children and Youth in Western Canada</a:t>
                      </a:r>
                      <a:endParaRPr lang="en-CA" sz="1200" dirty="0">
                        <a:solidFill>
                          <a:srgbClr val="000000"/>
                        </a:solidFill>
                        <a:effectLst/>
                        <a:latin typeface="Times New Roman"/>
                        <a:ea typeface="Calibri"/>
                      </a:endParaRPr>
                    </a:p>
                  </a:txBody>
                  <a:tcPr marL="68580" marR="68580" marT="0" marB="0" anchor="b"/>
                </a:tc>
              </a:tr>
              <a:tr h="141291">
                <a:tc>
                  <a:txBody>
                    <a:bodyPr/>
                    <a:lstStyle/>
                    <a:p>
                      <a:pPr marL="0" marR="0" algn="ctr">
                        <a:spcBef>
                          <a:spcPts val="0"/>
                        </a:spcBef>
                        <a:spcAft>
                          <a:spcPts val="0"/>
                        </a:spcAft>
                      </a:pPr>
                      <a:r>
                        <a:rPr lang="en-CA" sz="1100">
                          <a:effectLst/>
                        </a:rPr>
                        <a:t>4</a:t>
                      </a:r>
                      <a:endParaRPr lang="en-CA" sz="1200">
                        <a:solidFill>
                          <a:srgbClr val="000000"/>
                        </a:solidFill>
                        <a:effectLst/>
                        <a:latin typeface="Times New Roman"/>
                        <a:ea typeface="Calibri"/>
                      </a:endParaRPr>
                    </a:p>
                  </a:txBody>
                  <a:tcPr marL="68580" marR="68580" marT="0" marB="0" anchor="b"/>
                </a:tc>
                <a:tc>
                  <a:txBody>
                    <a:bodyPr/>
                    <a:lstStyle/>
                    <a:p>
                      <a:pPr marL="0" marR="0" algn="ctr">
                        <a:spcBef>
                          <a:spcPts val="0"/>
                        </a:spcBef>
                        <a:spcAft>
                          <a:spcPts val="0"/>
                        </a:spcAft>
                      </a:pPr>
                      <a:r>
                        <a:rPr lang="en-CA" sz="1000">
                          <a:effectLst/>
                        </a:rPr>
                        <a:t>UBC</a:t>
                      </a:r>
                      <a:endParaRPr lang="en-CA" sz="1200">
                        <a:solidFill>
                          <a:srgbClr val="000000"/>
                        </a:solidFill>
                        <a:effectLst/>
                        <a:latin typeface="Times New Roman"/>
                        <a:ea typeface="Calibri"/>
                      </a:endParaRPr>
                    </a:p>
                  </a:txBody>
                  <a:tcPr marL="68580" marR="68580" marT="0" marB="0" anchor="b"/>
                </a:tc>
                <a:tc>
                  <a:txBody>
                    <a:bodyPr/>
                    <a:lstStyle/>
                    <a:p>
                      <a:pPr marL="0" marR="0">
                        <a:spcBef>
                          <a:spcPts val="0"/>
                        </a:spcBef>
                        <a:spcAft>
                          <a:spcPts val="0"/>
                        </a:spcAft>
                      </a:pPr>
                      <a:r>
                        <a:rPr lang="en-CA" sz="1000">
                          <a:effectLst/>
                        </a:rPr>
                        <a:t>Hewage</a:t>
                      </a:r>
                      <a:endParaRPr lang="en-CA" sz="1200">
                        <a:solidFill>
                          <a:srgbClr val="000000"/>
                        </a:solidFill>
                        <a:effectLst/>
                        <a:latin typeface="Times New Roman"/>
                        <a:ea typeface="Calibri"/>
                      </a:endParaRPr>
                    </a:p>
                  </a:txBody>
                  <a:tcPr marL="68580" marR="68580" marT="0" marB="0" anchor="b"/>
                </a:tc>
                <a:tc>
                  <a:txBody>
                    <a:bodyPr/>
                    <a:lstStyle/>
                    <a:p>
                      <a:pPr marL="0" marR="0">
                        <a:spcBef>
                          <a:spcPts val="0"/>
                        </a:spcBef>
                        <a:spcAft>
                          <a:spcPts val="0"/>
                        </a:spcAft>
                      </a:pPr>
                      <a:r>
                        <a:rPr lang="en-CA" sz="1000">
                          <a:effectLst/>
                        </a:rPr>
                        <a:t>Dynamic fire predictive model for residential buildings</a:t>
                      </a:r>
                      <a:endParaRPr lang="en-CA" sz="1200">
                        <a:solidFill>
                          <a:srgbClr val="000000"/>
                        </a:solidFill>
                        <a:effectLst/>
                        <a:latin typeface="Times New Roman"/>
                        <a:ea typeface="Calibri"/>
                      </a:endParaRPr>
                    </a:p>
                  </a:txBody>
                  <a:tcPr marL="68580" marR="68580" marT="0" marB="0" anchor="b"/>
                </a:tc>
              </a:tr>
              <a:tr h="270809">
                <a:tc>
                  <a:txBody>
                    <a:bodyPr/>
                    <a:lstStyle/>
                    <a:p>
                      <a:pPr marL="0" marR="0" algn="ctr">
                        <a:spcBef>
                          <a:spcPts val="0"/>
                        </a:spcBef>
                        <a:spcAft>
                          <a:spcPts val="0"/>
                        </a:spcAft>
                      </a:pPr>
                      <a:r>
                        <a:rPr lang="en-CA" sz="1100" dirty="0">
                          <a:effectLst/>
                        </a:rPr>
                        <a:t>5</a:t>
                      </a:r>
                      <a:endParaRPr lang="en-CA" sz="1200" dirty="0">
                        <a:solidFill>
                          <a:srgbClr val="000000"/>
                        </a:solidFill>
                        <a:effectLst/>
                        <a:latin typeface="Times New Roman"/>
                        <a:ea typeface="Calibri"/>
                      </a:endParaRPr>
                    </a:p>
                  </a:txBody>
                  <a:tcPr marL="68580" marR="68580" marT="0" marB="0" anchor="b"/>
                </a:tc>
                <a:tc>
                  <a:txBody>
                    <a:bodyPr/>
                    <a:lstStyle/>
                    <a:p>
                      <a:pPr marL="0" marR="0" algn="ctr">
                        <a:spcBef>
                          <a:spcPts val="0"/>
                        </a:spcBef>
                        <a:spcAft>
                          <a:spcPts val="0"/>
                        </a:spcAft>
                      </a:pPr>
                      <a:r>
                        <a:rPr lang="en-CA" sz="1000">
                          <a:effectLst/>
                        </a:rPr>
                        <a:t>Calgary</a:t>
                      </a:r>
                      <a:endParaRPr lang="en-CA" sz="1200">
                        <a:solidFill>
                          <a:srgbClr val="000000"/>
                        </a:solidFill>
                        <a:effectLst/>
                        <a:latin typeface="Times New Roman"/>
                        <a:ea typeface="Calibri"/>
                      </a:endParaRPr>
                    </a:p>
                  </a:txBody>
                  <a:tcPr marL="68580" marR="68580" marT="0" marB="0" anchor="b"/>
                </a:tc>
                <a:tc>
                  <a:txBody>
                    <a:bodyPr/>
                    <a:lstStyle/>
                    <a:p>
                      <a:pPr marL="0" marR="0">
                        <a:spcBef>
                          <a:spcPts val="0"/>
                        </a:spcBef>
                        <a:spcAft>
                          <a:spcPts val="0"/>
                        </a:spcAft>
                      </a:pPr>
                      <a:r>
                        <a:rPr lang="en-CA" sz="1000">
                          <a:effectLst/>
                        </a:rPr>
                        <a:t>Hassan</a:t>
                      </a:r>
                      <a:endParaRPr lang="en-CA" sz="1200">
                        <a:solidFill>
                          <a:srgbClr val="000000"/>
                        </a:solidFill>
                        <a:effectLst/>
                        <a:latin typeface="Times New Roman"/>
                        <a:ea typeface="Calibri"/>
                      </a:endParaRPr>
                    </a:p>
                  </a:txBody>
                  <a:tcPr marL="68580" marR="68580" marT="0" marB="0" anchor="b"/>
                </a:tc>
                <a:tc>
                  <a:txBody>
                    <a:bodyPr/>
                    <a:lstStyle/>
                    <a:p>
                      <a:pPr marL="0" marR="0">
                        <a:spcBef>
                          <a:spcPts val="0"/>
                        </a:spcBef>
                        <a:spcAft>
                          <a:spcPts val="0"/>
                        </a:spcAft>
                      </a:pPr>
                      <a:r>
                        <a:rPr lang="en-CA" sz="1000" dirty="0">
                          <a:effectLst/>
                        </a:rPr>
                        <a:t>Wildland Fire-induced Risk Modelling Framework for the Greater Athabasca Oil Sand Region</a:t>
                      </a:r>
                      <a:endParaRPr lang="en-CA" sz="1200" dirty="0">
                        <a:solidFill>
                          <a:srgbClr val="000000"/>
                        </a:solidFill>
                        <a:effectLst/>
                        <a:latin typeface="Times New Roman"/>
                        <a:ea typeface="Calibri"/>
                      </a:endParaRPr>
                    </a:p>
                  </a:txBody>
                  <a:tcPr marL="68580" marR="68580" marT="0" marB="0" anchor="b"/>
                </a:tc>
              </a:tr>
              <a:tr h="270809">
                <a:tc>
                  <a:txBody>
                    <a:bodyPr/>
                    <a:lstStyle/>
                    <a:p>
                      <a:pPr marL="0" marR="0" algn="ctr">
                        <a:spcBef>
                          <a:spcPts val="0"/>
                        </a:spcBef>
                        <a:spcAft>
                          <a:spcPts val="0"/>
                        </a:spcAft>
                      </a:pPr>
                      <a:r>
                        <a:rPr lang="en-CA" sz="1100">
                          <a:effectLst/>
                        </a:rPr>
                        <a:t>6</a:t>
                      </a:r>
                      <a:endParaRPr lang="en-CA" sz="1200">
                        <a:solidFill>
                          <a:srgbClr val="000000"/>
                        </a:solidFill>
                        <a:effectLst/>
                        <a:latin typeface="Times New Roman"/>
                        <a:ea typeface="Calibri"/>
                      </a:endParaRPr>
                    </a:p>
                  </a:txBody>
                  <a:tcPr marL="68580" marR="68580" marT="0" marB="0" anchor="b"/>
                </a:tc>
                <a:tc>
                  <a:txBody>
                    <a:bodyPr/>
                    <a:lstStyle/>
                    <a:p>
                      <a:pPr marL="0" marR="0" algn="ctr">
                        <a:spcBef>
                          <a:spcPts val="0"/>
                        </a:spcBef>
                        <a:spcAft>
                          <a:spcPts val="0"/>
                        </a:spcAft>
                      </a:pPr>
                      <a:r>
                        <a:rPr lang="en-CA" sz="1000">
                          <a:effectLst/>
                        </a:rPr>
                        <a:t>Regina</a:t>
                      </a:r>
                      <a:endParaRPr lang="en-CA" sz="1200">
                        <a:solidFill>
                          <a:srgbClr val="000000"/>
                        </a:solidFill>
                        <a:effectLst/>
                        <a:latin typeface="Times New Roman"/>
                        <a:ea typeface="Calibri"/>
                      </a:endParaRPr>
                    </a:p>
                  </a:txBody>
                  <a:tcPr marL="68580" marR="68580" marT="0" marB="0" anchor="b"/>
                </a:tc>
                <a:tc>
                  <a:txBody>
                    <a:bodyPr/>
                    <a:lstStyle/>
                    <a:p>
                      <a:pPr marL="0" marR="0">
                        <a:spcBef>
                          <a:spcPts val="0"/>
                        </a:spcBef>
                        <a:spcAft>
                          <a:spcPts val="0"/>
                        </a:spcAft>
                      </a:pPr>
                      <a:r>
                        <a:rPr lang="en-CA" sz="1000">
                          <a:effectLst/>
                        </a:rPr>
                        <a:t>Jurdi-Hage</a:t>
                      </a:r>
                      <a:endParaRPr lang="en-CA" sz="1200">
                        <a:solidFill>
                          <a:srgbClr val="000000"/>
                        </a:solidFill>
                        <a:effectLst/>
                        <a:latin typeface="Times New Roman"/>
                        <a:ea typeface="Calibri"/>
                      </a:endParaRPr>
                    </a:p>
                  </a:txBody>
                  <a:tcPr marL="68580" marR="68580" marT="0" marB="0" anchor="b"/>
                </a:tc>
                <a:tc>
                  <a:txBody>
                    <a:bodyPr/>
                    <a:lstStyle/>
                    <a:p>
                      <a:pPr marL="0" marR="0">
                        <a:spcBef>
                          <a:spcPts val="0"/>
                        </a:spcBef>
                        <a:spcAft>
                          <a:spcPts val="0"/>
                        </a:spcAft>
                      </a:pPr>
                      <a:r>
                        <a:rPr lang="en-CA" sz="1000">
                          <a:effectLst/>
                        </a:rPr>
                        <a:t>Incidence, Circumstances and Risk Factors of Residential Cooking Fires in Canada</a:t>
                      </a:r>
                      <a:endParaRPr lang="en-CA" sz="1200">
                        <a:solidFill>
                          <a:srgbClr val="000000"/>
                        </a:solidFill>
                        <a:effectLst/>
                        <a:latin typeface="Times New Roman"/>
                        <a:ea typeface="Calibri"/>
                      </a:endParaRPr>
                    </a:p>
                  </a:txBody>
                  <a:tcPr marL="68580" marR="68580" marT="0" marB="0" anchor="ctr"/>
                </a:tc>
              </a:tr>
              <a:tr h="270809">
                <a:tc>
                  <a:txBody>
                    <a:bodyPr/>
                    <a:lstStyle/>
                    <a:p>
                      <a:pPr marL="0" marR="0" algn="ctr">
                        <a:spcBef>
                          <a:spcPts val="0"/>
                        </a:spcBef>
                        <a:spcAft>
                          <a:spcPts val="0"/>
                        </a:spcAft>
                      </a:pPr>
                      <a:r>
                        <a:rPr lang="en-CA" sz="1100">
                          <a:effectLst/>
                        </a:rPr>
                        <a:t>7</a:t>
                      </a:r>
                      <a:endParaRPr lang="en-CA" sz="1200">
                        <a:solidFill>
                          <a:srgbClr val="000000"/>
                        </a:solidFill>
                        <a:effectLst/>
                        <a:latin typeface="Times New Roman"/>
                        <a:ea typeface="Calibri"/>
                      </a:endParaRPr>
                    </a:p>
                  </a:txBody>
                  <a:tcPr marL="68580" marR="68580" marT="0" marB="0" anchor="b"/>
                </a:tc>
                <a:tc>
                  <a:txBody>
                    <a:bodyPr/>
                    <a:lstStyle/>
                    <a:p>
                      <a:pPr marL="0" marR="0" algn="ctr">
                        <a:spcBef>
                          <a:spcPts val="0"/>
                        </a:spcBef>
                        <a:spcAft>
                          <a:spcPts val="0"/>
                        </a:spcAft>
                      </a:pPr>
                      <a:r>
                        <a:rPr lang="en-CA" sz="1000">
                          <a:effectLst/>
                        </a:rPr>
                        <a:t>Wilfrid Laurier</a:t>
                      </a:r>
                      <a:endParaRPr lang="en-CA" sz="1200">
                        <a:solidFill>
                          <a:srgbClr val="000000"/>
                        </a:solidFill>
                        <a:effectLst/>
                        <a:latin typeface="Times New Roman"/>
                        <a:ea typeface="Calibri"/>
                      </a:endParaRPr>
                    </a:p>
                  </a:txBody>
                  <a:tcPr marL="68580" marR="68580" marT="0" marB="0" anchor="b"/>
                </a:tc>
                <a:tc>
                  <a:txBody>
                    <a:bodyPr/>
                    <a:lstStyle/>
                    <a:p>
                      <a:pPr marL="0" marR="0">
                        <a:spcBef>
                          <a:spcPts val="0"/>
                        </a:spcBef>
                        <a:spcAft>
                          <a:spcPts val="0"/>
                        </a:spcAft>
                      </a:pPr>
                      <a:r>
                        <a:rPr lang="en-CA" sz="1000">
                          <a:effectLst/>
                        </a:rPr>
                        <a:t>Kelly</a:t>
                      </a:r>
                      <a:endParaRPr lang="en-CA" sz="1200">
                        <a:solidFill>
                          <a:srgbClr val="000000"/>
                        </a:solidFill>
                        <a:effectLst/>
                        <a:latin typeface="Times New Roman"/>
                        <a:ea typeface="Calibri"/>
                      </a:endParaRPr>
                    </a:p>
                  </a:txBody>
                  <a:tcPr marL="68580" marR="68580" marT="0" marB="0" anchor="b"/>
                </a:tc>
                <a:tc>
                  <a:txBody>
                    <a:bodyPr/>
                    <a:lstStyle/>
                    <a:p>
                      <a:pPr marL="0" marR="0">
                        <a:spcBef>
                          <a:spcPts val="0"/>
                        </a:spcBef>
                        <a:spcAft>
                          <a:spcPts val="0"/>
                        </a:spcAft>
                      </a:pPr>
                      <a:r>
                        <a:rPr lang="en-CA" sz="1000">
                          <a:effectLst/>
                        </a:rPr>
                        <a:t>The Role of Insurance in Reducing the Frequency and Severity of Fire Losses</a:t>
                      </a:r>
                      <a:endParaRPr lang="en-CA" sz="1200">
                        <a:solidFill>
                          <a:srgbClr val="000000"/>
                        </a:solidFill>
                        <a:effectLst/>
                        <a:latin typeface="Times New Roman"/>
                        <a:ea typeface="Calibri"/>
                      </a:endParaRPr>
                    </a:p>
                  </a:txBody>
                  <a:tcPr marL="68580" marR="68580" marT="0" marB="0" anchor="b"/>
                </a:tc>
              </a:tr>
              <a:tr h="270809">
                <a:tc>
                  <a:txBody>
                    <a:bodyPr/>
                    <a:lstStyle/>
                    <a:p>
                      <a:pPr marL="0" marR="0" algn="ctr">
                        <a:spcBef>
                          <a:spcPts val="0"/>
                        </a:spcBef>
                        <a:spcAft>
                          <a:spcPts val="0"/>
                        </a:spcAft>
                      </a:pPr>
                      <a:r>
                        <a:rPr lang="en-CA" sz="1100">
                          <a:effectLst/>
                        </a:rPr>
                        <a:t>8</a:t>
                      </a:r>
                      <a:endParaRPr lang="en-CA" sz="1200">
                        <a:solidFill>
                          <a:srgbClr val="000000"/>
                        </a:solidFill>
                        <a:effectLst/>
                        <a:latin typeface="Times New Roman"/>
                        <a:ea typeface="Calibri"/>
                      </a:endParaRPr>
                    </a:p>
                  </a:txBody>
                  <a:tcPr marL="68580" marR="68580" marT="0" marB="0" anchor="b"/>
                </a:tc>
                <a:tc>
                  <a:txBody>
                    <a:bodyPr/>
                    <a:lstStyle/>
                    <a:p>
                      <a:pPr marL="0" marR="0" algn="ctr">
                        <a:spcBef>
                          <a:spcPts val="0"/>
                        </a:spcBef>
                        <a:spcAft>
                          <a:spcPts val="0"/>
                        </a:spcAft>
                      </a:pPr>
                      <a:r>
                        <a:rPr lang="en-CA" sz="1000">
                          <a:effectLst/>
                        </a:rPr>
                        <a:t>York</a:t>
                      </a:r>
                      <a:endParaRPr lang="en-CA" sz="1200">
                        <a:solidFill>
                          <a:srgbClr val="000000"/>
                        </a:solidFill>
                        <a:effectLst/>
                        <a:latin typeface="Times New Roman"/>
                        <a:ea typeface="Calibri"/>
                      </a:endParaRPr>
                    </a:p>
                  </a:txBody>
                  <a:tcPr marL="68580" marR="68580" marT="0" marB="0" anchor="b"/>
                </a:tc>
                <a:tc>
                  <a:txBody>
                    <a:bodyPr/>
                    <a:lstStyle/>
                    <a:p>
                      <a:pPr marL="0" marR="0">
                        <a:spcBef>
                          <a:spcPts val="0"/>
                        </a:spcBef>
                        <a:spcAft>
                          <a:spcPts val="0"/>
                        </a:spcAft>
                      </a:pPr>
                      <a:r>
                        <a:rPr lang="en-CA" sz="1000">
                          <a:effectLst/>
                        </a:rPr>
                        <a:t>Asgary</a:t>
                      </a:r>
                      <a:endParaRPr lang="en-CA" sz="1200">
                        <a:solidFill>
                          <a:srgbClr val="000000"/>
                        </a:solidFill>
                        <a:effectLst/>
                        <a:latin typeface="Times New Roman"/>
                        <a:ea typeface="Calibri"/>
                      </a:endParaRPr>
                    </a:p>
                  </a:txBody>
                  <a:tcPr marL="68580" marR="68580" marT="0" marB="0" anchor="b"/>
                </a:tc>
                <a:tc>
                  <a:txBody>
                    <a:bodyPr/>
                    <a:lstStyle/>
                    <a:p>
                      <a:pPr marL="0" marR="0">
                        <a:spcBef>
                          <a:spcPts val="0"/>
                        </a:spcBef>
                        <a:spcAft>
                          <a:spcPts val="0"/>
                        </a:spcAft>
                      </a:pPr>
                      <a:r>
                        <a:rPr lang="en-CA" sz="1000">
                          <a:effectLst/>
                        </a:rPr>
                        <a:t>Fires and Disasters: Examining Fire Incidents during Major Disasters and Emergencies in Canada</a:t>
                      </a:r>
                      <a:endParaRPr lang="en-CA" sz="1200">
                        <a:solidFill>
                          <a:srgbClr val="000000"/>
                        </a:solidFill>
                        <a:effectLst/>
                        <a:latin typeface="Times New Roman"/>
                        <a:ea typeface="Calibri"/>
                      </a:endParaRPr>
                    </a:p>
                  </a:txBody>
                  <a:tcPr marL="68580" marR="68580" marT="0" marB="0" anchor="b"/>
                </a:tc>
              </a:tr>
              <a:tr h="270809">
                <a:tc>
                  <a:txBody>
                    <a:bodyPr/>
                    <a:lstStyle/>
                    <a:p>
                      <a:pPr marL="0" marR="0" algn="ctr">
                        <a:spcBef>
                          <a:spcPts val="0"/>
                        </a:spcBef>
                        <a:spcAft>
                          <a:spcPts val="0"/>
                        </a:spcAft>
                      </a:pPr>
                      <a:r>
                        <a:rPr lang="en-CA" sz="1100">
                          <a:effectLst/>
                        </a:rPr>
                        <a:t>9</a:t>
                      </a:r>
                      <a:endParaRPr lang="en-CA" sz="1200">
                        <a:solidFill>
                          <a:srgbClr val="000000"/>
                        </a:solidFill>
                        <a:effectLst/>
                        <a:latin typeface="Times New Roman"/>
                        <a:ea typeface="Calibri"/>
                      </a:endParaRPr>
                    </a:p>
                  </a:txBody>
                  <a:tcPr marL="68580" marR="68580" marT="0" marB="0" anchor="b"/>
                </a:tc>
                <a:tc>
                  <a:txBody>
                    <a:bodyPr/>
                    <a:lstStyle/>
                    <a:p>
                      <a:pPr marL="0" marR="0" algn="ctr">
                        <a:spcBef>
                          <a:spcPts val="0"/>
                        </a:spcBef>
                        <a:spcAft>
                          <a:spcPts val="0"/>
                        </a:spcAft>
                      </a:pPr>
                      <a:r>
                        <a:rPr lang="en-CA" sz="1000">
                          <a:effectLst/>
                        </a:rPr>
                        <a:t>York</a:t>
                      </a:r>
                      <a:endParaRPr lang="en-CA" sz="1200">
                        <a:solidFill>
                          <a:srgbClr val="000000"/>
                        </a:solidFill>
                        <a:effectLst/>
                        <a:latin typeface="Times New Roman"/>
                        <a:ea typeface="Calibri"/>
                      </a:endParaRPr>
                    </a:p>
                  </a:txBody>
                  <a:tcPr marL="68580" marR="68580" marT="0" marB="0" anchor="b"/>
                </a:tc>
                <a:tc>
                  <a:txBody>
                    <a:bodyPr/>
                    <a:lstStyle/>
                    <a:p>
                      <a:pPr marL="0" marR="0">
                        <a:spcBef>
                          <a:spcPts val="0"/>
                        </a:spcBef>
                        <a:spcAft>
                          <a:spcPts val="0"/>
                        </a:spcAft>
                      </a:pPr>
                      <a:r>
                        <a:rPr lang="en-CA" sz="1000">
                          <a:effectLst/>
                        </a:rPr>
                        <a:t>Solis</a:t>
                      </a:r>
                      <a:endParaRPr lang="en-CA" sz="1200">
                        <a:solidFill>
                          <a:srgbClr val="000000"/>
                        </a:solidFill>
                        <a:effectLst/>
                        <a:latin typeface="Times New Roman"/>
                        <a:ea typeface="Calibri"/>
                      </a:endParaRPr>
                    </a:p>
                  </a:txBody>
                  <a:tcPr marL="68580" marR="68580" marT="0" marB="0" anchor="b"/>
                </a:tc>
                <a:tc>
                  <a:txBody>
                    <a:bodyPr/>
                    <a:lstStyle/>
                    <a:p>
                      <a:pPr marL="0" marR="0">
                        <a:spcBef>
                          <a:spcPts val="0"/>
                        </a:spcBef>
                        <a:spcAft>
                          <a:spcPts val="0"/>
                        </a:spcAft>
                      </a:pPr>
                      <a:r>
                        <a:rPr lang="en-CA" sz="1000">
                          <a:effectLst/>
                        </a:rPr>
                        <a:t>Developing a fire response simulation test bench based on NFID</a:t>
                      </a:r>
                      <a:endParaRPr lang="en-CA" sz="1200">
                        <a:solidFill>
                          <a:srgbClr val="000000"/>
                        </a:solidFill>
                        <a:effectLst/>
                        <a:latin typeface="Times New Roman"/>
                        <a:ea typeface="Calibri"/>
                      </a:endParaRPr>
                    </a:p>
                  </a:txBody>
                  <a:tcPr marL="68580" marR="68580" marT="0" marB="0" anchor="b"/>
                </a:tc>
              </a:tr>
              <a:tr h="270809">
                <a:tc>
                  <a:txBody>
                    <a:bodyPr/>
                    <a:lstStyle/>
                    <a:p>
                      <a:pPr marL="0" marR="0" algn="ctr">
                        <a:spcBef>
                          <a:spcPts val="0"/>
                        </a:spcBef>
                        <a:spcAft>
                          <a:spcPts val="0"/>
                        </a:spcAft>
                      </a:pPr>
                      <a:r>
                        <a:rPr lang="en-CA" sz="1100">
                          <a:effectLst/>
                        </a:rPr>
                        <a:t>10</a:t>
                      </a:r>
                      <a:endParaRPr lang="en-CA" sz="1200">
                        <a:solidFill>
                          <a:srgbClr val="000000"/>
                        </a:solidFill>
                        <a:effectLst/>
                        <a:latin typeface="Times New Roman"/>
                        <a:ea typeface="Calibri"/>
                      </a:endParaRPr>
                    </a:p>
                  </a:txBody>
                  <a:tcPr marL="68580" marR="68580" marT="0" marB="0" anchor="b"/>
                </a:tc>
                <a:tc>
                  <a:txBody>
                    <a:bodyPr/>
                    <a:lstStyle/>
                    <a:p>
                      <a:pPr marL="0" marR="0" algn="ctr">
                        <a:spcBef>
                          <a:spcPts val="0"/>
                        </a:spcBef>
                        <a:spcAft>
                          <a:spcPts val="0"/>
                        </a:spcAft>
                      </a:pPr>
                      <a:r>
                        <a:rPr lang="en-CA" sz="1000">
                          <a:effectLst/>
                        </a:rPr>
                        <a:t>York</a:t>
                      </a:r>
                      <a:endParaRPr lang="en-CA" sz="1200">
                        <a:solidFill>
                          <a:srgbClr val="000000"/>
                        </a:solidFill>
                        <a:effectLst/>
                        <a:latin typeface="Times New Roman"/>
                        <a:ea typeface="Calibri"/>
                      </a:endParaRPr>
                    </a:p>
                  </a:txBody>
                  <a:tcPr marL="68580" marR="68580" marT="0" marB="0" anchor="b"/>
                </a:tc>
                <a:tc>
                  <a:txBody>
                    <a:bodyPr/>
                    <a:lstStyle/>
                    <a:p>
                      <a:pPr marL="0" marR="0">
                        <a:spcBef>
                          <a:spcPts val="0"/>
                        </a:spcBef>
                        <a:spcAft>
                          <a:spcPts val="0"/>
                        </a:spcAft>
                      </a:pPr>
                      <a:r>
                        <a:rPr lang="en-CA" sz="1000" dirty="0">
                          <a:effectLst/>
                        </a:rPr>
                        <a:t>Yang</a:t>
                      </a:r>
                      <a:endParaRPr lang="en-CA" sz="1200" dirty="0">
                        <a:solidFill>
                          <a:srgbClr val="000000"/>
                        </a:solidFill>
                        <a:effectLst/>
                        <a:latin typeface="Times New Roman"/>
                        <a:ea typeface="Calibri"/>
                      </a:endParaRPr>
                    </a:p>
                  </a:txBody>
                  <a:tcPr marL="68580" marR="68580" marT="0" marB="0" anchor="b"/>
                </a:tc>
                <a:tc>
                  <a:txBody>
                    <a:bodyPr/>
                    <a:lstStyle/>
                    <a:p>
                      <a:pPr marL="0" marR="0">
                        <a:spcBef>
                          <a:spcPts val="0"/>
                        </a:spcBef>
                        <a:spcAft>
                          <a:spcPts val="0"/>
                        </a:spcAft>
                      </a:pPr>
                      <a:r>
                        <a:rPr lang="en-CA" sz="1000" dirty="0">
                          <a:effectLst/>
                        </a:rPr>
                        <a:t>Using statistical and machine learning approaches to investigate the factors affecting fire incidents</a:t>
                      </a:r>
                      <a:endParaRPr lang="en-CA" sz="1200" dirty="0">
                        <a:solidFill>
                          <a:srgbClr val="000000"/>
                        </a:solidFill>
                        <a:effectLst/>
                        <a:latin typeface="Times New Roman"/>
                        <a:ea typeface="Calibri"/>
                      </a:endParaRPr>
                    </a:p>
                  </a:txBody>
                  <a:tcPr marL="68580" marR="68580" marT="0" marB="0" anchor="b"/>
                </a:tc>
              </a:tr>
            </a:tbl>
          </a:graphicData>
        </a:graphic>
      </p:graphicFrame>
    </p:spTree>
    <p:extLst>
      <p:ext uri="{BB962C8B-B14F-4D97-AF65-F5344CB8AC3E}">
        <p14:creationId xmlns:p14="http://schemas.microsoft.com/office/powerpoint/2010/main" val="1818178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772400" cy="1362075"/>
          </a:xfrm>
        </p:spPr>
        <p:txBody>
          <a:bodyPr>
            <a:normAutofit fontScale="90000"/>
          </a:bodyPr>
          <a:lstStyle/>
          <a:p>
            <a:pPr algn="ctr"/>
            <a:r>
              <a:rPr lang="en-US" dirty="0" smtClean="0"/>
              <a:t>Agenda</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smtClean="0"/>
              <a:t> </a:t>
            </a:r>
            <a:endParaRPr lang="en-US" dirty="0"/>
          </a:p>
        </p:txBody>
      </p:sp>
      <p:sp>
        <p:nvSpPr>
          <p:cNvPr id="7" name="Content Placeholder 8"/>
          <p:cNvSpPr txBox="1">
            <a:spLocks/>
          </p:cNvSpPr>
          <p:nvPr/>
        </p:nvSpPr>
        <p:spPr>
          <a:xfrm>
            <a:off x="232363" y="1447800"/>
            <a:ext cx="8679274" cy="4225188"/>
          </a:xfrm>
          <a:prstGeom prst="rect">
            <a:avLst/>
          </a:prstGeom>
        </p:spPr>
        <p:txBody>
          <a:bodyPr vert="horz" lIns="91430" tIns="45715" rIns="91430" bIns="4571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spcBef>
                <a:spcPts val="0"/>
              </a:spcBef>
              <a:spcAft>
                <a:spcPts val="1200"/>
              </a:spcAft>
              <a:buAutoNum type="arabicPeriod"/>
            </a:pPr>
            <a:r>
              <a:rPr lang="en-US" b="1" spc="-100" dirty="0" smtClean="0">
                <a:latin typeface="+mn-lt"/>
              </a:rPr>
              <a:t>Welcome</a:t>
            </a:r>
          </a:p>
          <a:p>
            <a:pPr marL="514350" indent="-514350">
              <a:spcBef>
                <a:spcPts val="0"/>
              </a:spcBef>
              <a:spcAft>
                <a:spcPts val="1200"/>
              </a:spcAft>
              <a:buAutoNum type="arabicPeriod"/>
            </a:pPr>
            <a:r>
              <a:rPr lang="en-US" b="1" spc="-100" dirty="0" smtClean="0">
                <a:latin typeface="+mn-lt"/>
              </a:rPr>
              <a:t>Goals and objectives</a:t>
            </a:r>
          </a:p>
          <a:p>
            <a:pPr marL="514350" indent="-514350">
              <a:spcBef>
                <a:spcPts val="0"/>
              </a:spcBef>
              <a:spcAft>
                <a:spcPts val="1200"/>
              </a:spcAft>
              <a:buAutoNum type="arabicPeriod"/>
            </a:pPr>
            <a:r>
              <a:rPr lang="en-US" b="1" spc="-100" dirty="0" smtClean="0">
                <a:latin typeface="+mn-lt"/>
              </a:rPr>
              <a:t>Key Messages NFID</a:t>
            </a:r>
          </a:p>
          <a:p>
            <a:pPr marL="514350" indent="-514350">
              <a:spcBef>
                <a:spcPts val="0"/>
              </a:spcBef>
              <a:spcAft>
                <a:spcPts val="1200"/>
              </a:spcAft>
              <a:buAutoNum type="arabicPeriod"/>
            </a:pPr>
            <a:r>
              <a:rPr lang="en-US" b="1" spc="-100" dirty="0" smtClean="0">
                <a:latin typeface="+mn-lt"/>
              </a:rPr>
              <a:t>Key Messages Stats Can Report</a:t>
            </a:r>
          </a:p>
          <a:p>
            <a:pPr marL="514350" indent="-514350">
              <a:spcBef>
                <a:spcPts val="0"/>
              </a:spcBef>
              <a:spcAft>
                <a:spcPts val="1200"/>
              </a:spcAft>
              <a:buAutoNum type="arabicPeriod"/>
            </a:pPr>
            <a:r>
              <a:rPr lang="en-US" b="1" spc="-100" dirty="0" smtClean="0">
                <a:latin typeface="+mn-lt"/>
              </a:rPr>
              <a:t>Sustainability </a:t>
            </a:r>
          </a:p>
          <a:p>
            <a:pPr marL="514350" indent="-514350">
              <a:spcBef>
                <a:spcPts val="0"/>
              </a:spcBef>
              <a:spcAft>
                <a:spcPts val="1200"/>
              </a:spcAft>
              <a:buAutoNum type="arabicPeriod"/>
            </a:pPr>
            <a:r>
              <a:rPr lang="en-US" b="1" spc="-100" dirty="0" smtClean="0">
                <a:latin typeface="+mn-lt"/>
              </a:rPr>
              <a:t>Next steps</a:t>
            </a:r>
          </a:p>
          <a:p>
            <a:pPr marL="514350" indent="-514350">
              <a:spcBef>
                <a:spcPts val="0"/>
              </a:spcBef>
              <a:spcAft>
                <a:spcPts val="1200"/>
              </a:spcAft>
              <a:buAutoNum type="arabicPeriod"/>
            </a:pPr>
            <a:endParaRPr lang="en-US" b="1" spc="-100" dirty="0" smtClean="0">
              <a:latin typeface="+mn-lt"/>
            </a:endParaRPr>
          </a:p>
        </p:txBody>
      </p:sp>
      <p:grpSp>
        <p:nvGrpSpPr>
          <p:cNvPr id="4" name="Group 3"/>
          <p:cNvGrpSpPr/>
          <p:nvPr/>
        </p:nvGrpSpPr>
        <p:grpSpPr>
          <a:xfrm>
            <a:off x="0" y="5807767"/>
            <a:ext cx="9144000" cy="1087049"/>
            <a:chOff x="0" y="5807767"/>
            <a:chExt cx="9144000" cy="1087049"/>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pic>
          <p:nvPicPr>
            <p:cNvPr id="5" name="Picture 4" descr="imgres.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94398"/>
              <a:ext cx="762000" cy="1000418"/>
            </a:xfrm>
            <a:prstGeom prst="rect">
              <a:avLst/>
            </a:prstGeom>
          </p:spPr>
        </p:pic>
      </p:grpSp>
    </p:spTree>
    <p:extLst>
      <p:ext uri="{BB962C8B-B14F-4D97-AF65-F5344CB8AC3E}">
        <p14:creationId xmlns:p14="http://schemas.microsoft.com/office/powerpoint/2010/main" val="2135131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362075"/>
          </a:xfrm>
        </p:spPr>
        <p:txBody>
          <a:bodyPr>
            <a:normAutofit/>
          </a:bodyPr>
          <a:lstStyle/>
          <a:p>
            <a:pPr algn="ctr"/>
            <a:r>
              <a:rPr lang="en-US" sz="6600" dirty="0" smtClean="0"/>
              <a:t>OUTREACH</a:t>
            </a:r>
            <a:endParaRPr lang="en-US" sz="6600" dirty="0"/>
          </a:p>
        </p:txBody>
      </p:sp>
      <p:pic>
        <p:nvPicPr>
          <p:cNvPr id="5" name="Picture 4" descr="imgres.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pic>
        <p:nvPicPr>
          <p:cNvPr id="8" name="Picture 7" descr="imgres.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77200" y="5873350"/>
            <a:ext cx="762000" cy="1000418"/>
          </a:xfrm>
          <a:prstGeom prst="rect">
            <a:avLst/>
          </a:prstGeom>
        </p:spPr>
      </p:pic>
    </p:spTree>
    <p:extLst>
      <p:ext uri="{BB962C8B-B14F-4D97-AF65-F5344CB8AC3E}">
        <p14:creationId xmlns:p14="http://schemas.microsoft.com/office/powerpoint/2010/main" val="1230382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1200"/>
            <a:ext cx="9144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6" name="Content Placeholder 8"/>
          <p:cNvSpPr txBox="1">
            <a:spLocks/>
          </p:cNvSpPr>
          <p:nvPr/>
        </p:nvSpPr>
        <p:spPr>
          <a:xfrm>
            <a:off x="447381" y="228600"/>
            <a:ext cx="7916513" cy="1981200"/>
          </a:xfrm>
          <a:prstGeom prst="rect">
            <a:avLst/>
          </a:prstGeom>
        </p:spPr>
        <p:txBody>
          <a:bodyPr vert="horz" lIns="91430" tIns="45715" rIns="91430" bIns="4571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spc="-100" dirty="0" smtClean="0">
                <a:latin typeface="+mn-lt"/>
              </a:rPr>
              <a:t>What’s Coming Next</a:t>
            </a:r>
          </a:p>
          <a:p>
            <a:r>
              <a:rPr lang="en-US" sz="2800" spc="-100" dirty="0" smtClean="0">
                <a:latin typeface="+mn-lt"/>
              </a:rPr>
              <a:t>Updated website, NFID breakfast, press release, access to database</a:t>
            </a:r>
          </a:p>
          <a:p>
            <a:endParaRPr lang="en-US" sz="2800" spc="-100" dirty="0" smtClean="0">
              <a:latin typeface="+mn-lt"/>
            </a:endParaRPr>
          </a:p>
          <a:p>
            <a:endParaRPr lang="en-US" sz="2800" spc="-100" dirty="0">
              <a:latin typeface="+mn-l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 y="1828800"/>
            <a:ext cx="9144000" cy="3811625"/>
          </a:xfrm>
          <a:prstGeom prst="rect">
            <a:avLst/>
          </a:prstGeom>
        </p:spPr>
      </p:pic>
    </p:spTree>
    <p:extLst>
      <p:ext uri="{BB962C8B-B14F-4D97-AF65-F5344CB8AC3E}">
        <p14:creationId xmlns:p14="http://schemas.microsoft.com/office/powerpoint/2010/main" val="2422606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91200"/>
            <a:ext cx="9144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imgres.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6" name="Content Placeholder 8"/>
          <p:cNvSpPr txBox="1">
            <a:spLocks/>
          </p:cNvSpPr>
          <p:nvPr/>
        </p:nvSpPr>
        <p:spPr>
          <a:xfrm>
            <a:off x="447381" y="228600"/>
            <a:ext cx="7916513" cy="1981200"/>
          </a:xfrm>
          <a:prstGeom prst="rect">
            <a:avLst/>
          </a:prstGeom>
        </p:spPr>
        <p:txBody>
          <a:bodyPr vert="horz" lIns="91430" tIns="45715" rIns="91430" bIns="4571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spc="-100" dirty="0" smtClean="0">
                <a:latin typeface="+mn-lt"/>
              </a:rPr>
              <a:t>What’s Coming Next</a:t>
            </a:r>
          </a:p>
          <a:p>
            <a:r>
              <a:rPr lang="en-US" sz="2800" spc="-100" dirty="0" smtClean="0">
                <a:latin typeface="+mn-lt"/>
              </a:rPr>
              <a:t>Updated website, NFID breakfast, press release, access to database</a:t>
            </a:r>
          </a:p>
          <a:p>
            <a:endParaRPr lang="en-US" sz="2800" spc="-100" dirty="0" smtClean="0">
              <a:latin typeface="+mn-lt"/>
            </a:endParaRPr>
          </a:p>
          <a:p>
            <a:endParaRPr lang="en-US" sz="2800" spc="-100" dirty="0">
              <a:latin typeface="+mn-lt"/>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76400"/>
            <a:ext cx="9144000" cy="3794808"/>
          </a:xfrm>
          <a:prstGeom prst="rect">
            <a:avLst/>
          </a:prstGeom>
        </p:spPr>
      </p:pic>
    </p:spTree>
    <p:extLst>
      <p:ext uri="{BB962C8B-B14F-4D97-AF65-F5344CB8AC3E}">
        <p14:creationId xmlns:p14="http://schemas.microsoft.com/office/powerpoint/2010/main" val="1637632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pic>
        <p:nvPicPr>
          <p:cNvPr id="5" name="Picture 4"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6" name="Content Placeholder 2"/>
          <p:cNvSpPr txBox="1">
            <a:spLocks/>
          </p:cNvSpPr>
          <p:nvPr/>
        </p:nvSpPr>
        <p:spPr>
          <a:xfrm>
            <a:off x="226001" y="1752600"/>
            <a:ext cx="8679274" cy="38952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b="1" i="1" dirty="0" smtClean="0">
              <a:solidFill>
                <a:schemeClr val="tx1"/>
              </a:solidFill>
            </a:endParaRPr>
          </a:p>
        </p:txBody>
      </p:sp>
      <p:sp>
        <p:nvSpPr>
          <p:cNvPr id="8" name="Title 1"/>
          <p:cNvSpPr txBox="1">
            <a:spLocks/>
          </p:cNvSpPr>
          <p:nvPr/>
        </p:nvSpPr>
        <p:spPr>
          <a:xfrm>
            <a:off x="457200" y="457201"/>
            <a:ext cx="7772400" cy="8382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9600" b="1" cap="all" dirty="0"/>
          </a:p>
          <a:p>
            <a:endParaRPr lang="en-US" sz="9600" b="1" cap="all" dirty="0" smtClean="0"/>
          </a:p>
          <a:p>
            <a:r>
              <a:rPr lang="en-US" sz="14400" b="1" cap="all" dirty="0" smtClean="0"/>
              <a:t> Why make database available?</a:t>
            </a:r>
            <a:r>
              <a:rPr lang="en-US" sz="14400" b="1" cap="all" dirty="0"/>
              <a:t/>
            </a:r>
            <a:br>
              <a:rPr lang="en-US" sz="14400" b="1" cap="all"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endParaRPr lang="en-US" dirty="0"/>
          </a:p>
        </p:txBody>
      </p:sp>
      <p:sp>
        <p:nvSpPr>
          <p:cNvPr id="2" name="Rectangle 1"/>
          <p:cNvSpPr/>
          <p:nvPr/>
        </p:nvSpPr>
        <p:spPr>
          <a:xfrm>
            <a:off x="180860" y="1276776"/>
            <a:ext cx="152999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Make the data available</a:t>
            </a:r>
            <a:endParaRPr lang="en-US" dirty="0">
              <a:solidFill>
                <a:schemeClr val="bg1"/>
              </a:solidFill>
            </a:endParaRPr>
          </a:p>
        </p:txBody>
      </p:sp>
      <p:sp>
        <p:nvSpPr>
          <p:cNvPr id="9" name="Rectangle 8"/>
          <p:cNvSpPr/>
          <p:nvPr/>
        </p:nvSpPr>
        <p:spPr>
          <a:xfrm>
            <a:off x="2274928" y="1272495"/>
            <a:ext cx="152999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sym typeface="Wingdings"/>
              </a:rPr>
              <a:t>Know who is doing what?</a:t>
            </a:r>
            <a:endParaRPr lang="en-US" b="1" i="1" dirty="0">
              <a:solidFill>
                <a:schemeClr val="bg1"/>
              </a:solidFill>
            </a:endParaRPr>
          </a:p>
        </p:txBody>
      </p:sp>
      <p:sp>
        <p:nvSpPr>
          <p:cNvPr id="10" name="Rectangle 9"/>
          <p:cNvSpPr/>
          <p:nvPr/>
        </p:nvSpPr>
        <p:spPr>
          <a:xfrm>
            <a:off x="4229584" y="1314025"/>
            <a:ext cx="205819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sym typeface="Wingdings"/>
              </a:rPr>
              <a:t>Spread knowledge about who did what with the data</a:t>
            </a:r>
            <a:endParaRPr lang="en-US" b="1" i="1" dirty="0">
              <a:solidFill>
                <a:schemeClr val="bg1"/>
              </a:solidFill>
            </a:endParaRPr>
          </a:p>
        </p:txBody>
      </p:sp>
      <p:sp>
        <p:nvSpPr>
          <p:cNvPr id="11" name="Rectangle 10"/>
          <p:cNvSpPr/>
          <p:nvPr/>
        </p:nvSpPr>
        <p:spPr>
          <a:xfrm>
            <a:off x="6605101" y="1314025"/>
            <a:ext cx="205819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sym typeface="Wingdings"/>
              </a:rPr>
              <a:t>Show effectiveness</a:t>
            </a:r>
            <a:endParaRPr lang="en-US" b="1" i="1" dirty="0">
              <a:solidFill>
                <a:schemeClr val="bg1"/>
              </a:solidFill>
            </a:endParaRPr>
          </a:p>
        </p:txBody>
      </p:sp>
      <p:sp>
        <p:nvSpPr>
          <p:cNvPr id="12" name="Rectangle 11"/>
          <p:cNvSpPr/>
          <p:nvPr/>
        </p:nvSpPr>
        <p:spPr>
          <a:xfrm>
            <a:off x="304800" y="2511251"/>
            <a:ext cx="205819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sym typeface="Wingdings"/>
              </a:rPr>
              <a:t>Engage more people</a:t>
            </a:r>
            <a:endParaRPr lang="en-US" b="1" i="1" dirty="0">
              <a:solidFill>
                <a:schemeClr val="bg1"/>
              </a:solidFill>
            </a:endParaRPr>
          </a:p>
        </p:txBody>
      </p:sp>
      <p:sp>
        <p:nvSpPr>
          <p:cNvPr id="13" name="Rectangle 12"/>
          <p:cNvSpPr/>
          <p:nvPr/>
        </p:nvSpPr>
        <p:spPr>
          <a:xfrm>
            <a:off x="3027081" y="2502214"/>
            <a:ext cx="205819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sym typeface="Wingdings"/>
              </a:rPr>
              <a:t>Show demand</a:t>
            </a:r>
            <a:endParaRPr lang="en-US" b="1" i="1" dirty="0">
              <a:solidFill>
                <a:schemeClr val="bg1"/>
              </a:solidFill>
            </a:endParaRPr>
          </a:p>
        </p:txBody>
      </p:sp>
      <p:sp>
        <p:nvSpPr>
          <p:cNvPr id="14" name="Rectangle 13"/>
          <p:cNvSpPr/>
          <p:nvPr/>
        </p:nvSpPr>
        <p:spPr>
          <a:xfrm>
            <a:off x="5621276" y="2521084"/>
            <a:ext cx="220723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sym typeface="Wingdings"/>
              </a:rPr>
              <a:t>Build case for sponsorship/funding</a:t>
            </a:r>
            <a:endParaRPr lang="en-US" b="1" i="1" dirty="0">
              <a:solidFill>
                <a:schemeClr val="bg1"/>
              </a:solidFill>
            </a:endParaRPr>
          </a:p>
        </p:txBody>
      </p:sp>
      <p:sp>
        <p:nvSpPr>
          <p:cNvPr id="15" name="Rectangle 14"/>
          <p:cNvSpPr/>
          <p:nvPr/>
        </p:nvSpPr>
        <p:spPr>
          <a:xfrm>
            <a:off x="1808294" y="3695457"/>
            <a:ext cx="2058198" cy="1058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sym typeface="Wingdings"/>
              </a:rPr>
              <a:t>increase success rates in grant applications</a:t>
            </a:r>
            <a:endParaRPr lang="en-US" b="1" i="1" dirty="0">
              <a:solidFill>
                <a:schemeClr val="bg1"/>
              </a:solidFill>
            </a:endParaRPr>
          </a:p>
        </p:txBody>
      </p:sp>
      <p:sp>
        <p:nvSpPr>
          <p:cNvPr id="16" name="Rectangle 15"/>
          <p:cNvSpPr/>
          <p:nvPr/>
        </p:nvSpPr>
        <p:spPr>
          <a:xfrm>
            <a:off x="5011674" y="3655673"/>
            <a:ext cx="2552215" cy="1058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solidFill>
                  <a:schemeClr val="bg1"/>
                </a:solidFill>
                <a:sym typeface="Wingdings"/>
              </a:rPr>
              <a:t>For funded studies ask </a:t>
            </a:r>
            <a:r>
              <a:rPr lang="en-US" b="1" i="1" dirty="0">
                <a:solidFill>
                  <a:schemeClr val="bg1"/>
                </a:solidFill>
                <a:sym typeface="Wingdings"/>
              </a:rPr>
              <a:t>for </a:t>
            </a:r>
            <a:r>
              <a:rPr lang="en-US" b="1" i="1" dirty="0" smtClean="0">
                <a:solidFill>
                  <a:schemeClr val="bg1"/>
                </a:solidFill>
                <a:sym typeface="Wingdings"/>
              </a:rPr>
              <a:t>a small </a:t>
            </a:r>
            <a:r>
              <a:rPr lang="en-US" b="1" i="1" dirty="0">
                <a:solidFill>
                  <a:schemeClr val="bg1"/>
                </a:solidFill>
                <a:sym typeface="Wingdings"/>
              </a:rPr>
              <a:t>% of the funding to go into the sustainability fund. </a:t>
            </a:r>
            <a:endParaRPr lang="en-US" b="1" i="1" dirty="0">
              <a:solidFill>
                <a:schemeClr val="bg1"/>
              </a:solidFill>
            </a:endParaRPr>
          </a:p>
        </p:txBody>
      </p:sp>
    </p:spTree>
    <p:extLst>
      <p:ext uri="{BB962C8B-B14F-4D97-AF65-F5344CB8AC3E}">
        <p14:creationId xmlns:p14="http://schemas.microsoft.com/office/powerpoint/2010/main" val="793345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362075"/>
          </a:xfrm>
        </p:spPr>
        <p:txBody>
          <a:bodyPr>
            <a:normAutofit/>
          </a:bodyPr>
          <a:lstStyle/>
          <a:p>
            <a:pPr algn="ctr"/>
            <a:r>
              <a:rPr lang="en-US" sz="6600" dirty="0" smtClean="0"/>
              <a:t>SUSTAINABILITY</a:t>
            </a:r>
            <a:endParaRPr lang="en-US" sz="6600" dirty="0"/>
          </a:p>
        </p:txBody>
      </p:sp>
      <p:pic>
        <p:nvPicPr>
          <p:cNvPr id="5" name="Picture 4" descr="imgres.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pic>
        <p:nvPicPr>
          <p:cNvPr id="8" name="Picture 7" descr="imgres.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83020" y="5865288"/>
            <a:ext cx="762000" cy="1000418"/>
          </a:xfrm>
          <a:prstGeom prst="rect">
            <a:avLst/>
          </a:prstGeom>
        </p:spPr>
      </p:pic>
    </p:spTree>
    <p:extLst>
      <p:ext uri="{BB962C8B-B14F-4D97-AF65-F5344CB8AC3E}">
        <p14:creationId xmlns:p14="http://schemas.microsoft.com/office/powerpoint/2010/main" val="418969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pic>
        <p:nvPicPr>
          <p:cNvPr id="5" name="Picture 4"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6" name="Content Placeholder 2"/>
          <p:cNvSpPr txBox="1">
            <a:spLocks/>
          </p:cNvSpPr>
          <p:nvPr/>
        </p:nvSpPr>
        <p:spPr>
          <a:xfrm>
            <a:off x="226001" y="1752600"/>
            <a:ext cx="8679274" cy="38952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i="1" dirty="0" smtClean="0">
                <a:solidFill>
                  <a:schemeClr val="tx1"/>
                </a:solidFill>
              </a:rPr>
              <a:t>Improve Participation/coverage rates</a:t>
            </a:r>
          </a:p>
          <a:p>
            <a:pPr algn="l"/>
            <a:r>
              <a:rPr lang="en-US" b="1" i="1" dirty="0" smtClean="0">
                <a:solidFill>
                  <a:schemeClr val="tx1"/>
                </a:solidFill>
              </a:rPr>
              <a:t>Increase frequency of data collection</a:t>
            </a:r>
          </a:p>
          <a:p>
            <a:pPr algn="l"/>
            <a:r>
              <a:rPr lang="en-US" b="1" i="1" dirty="0" smtClean="0">
                <a:solidFill>
                  <a:schemeClr val="tx1"/>
                </a:solidFill>
              </a:rPr>
              <a:t>Ensure highest level of data quality</a:t>
            </a:r>
          </a:p>
          <a:p>
            <a:pPr algn="l"/>
            <a:r>
              <a:rPr lang="en-US" b="1" i="1" dirty="0" smtClean="0">
                <a:solidFill>
                  <a:schemeClr val="tx1"/>
                </a:solidFill>
              </a:rPr>
              <a:t>Improve data collection methodology</a:t>
            </a:r>
          </a:p>
          <a:p>
            <a:pPr algn="l"/>
            <a:r>
              <a:rPr lang="en-US" b="1" i="1" dirty="0" smtClean="0">
                <a:solidFill>
                  <a:schemeClr val="tx1"/>
                </a:solidFill>
              </a:rPr>
              <a:t>Improve capacity for future record linkage</a:t>
            </a:r>
          </a:p>
          <a:p>
            <a:pPr algn="l"/>
            <a:r>
              <a:rPr lang="en-US" b="1" i="1" dirty="0" smtClean="0">
                <a:solidFill>
                  <a:schemeClr val="tx1"/>
                </a:solidFill>
              </a:rPr>
              <a:t>Communications and networking</a:t>
            </a:r>
          </a:p>
        </p:txBody>
      </p:sp>
      <p:sp>
        <p:nvSpPr>
          <p:cNvPr id="8" name="Title 1"/>
          <p:cNvSpPr txBox="1">
            <a:spLocks/>
          </p:cNvSpPr>
          <p:nvPr/>
        </p:nvSpPr>
        <p:spPr>
          <a:xfrm>
            <a:off x="457200" y="457201"/>
            <a:ext cx="7772400" cy="8382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9600" b="1" cap="all" dirty="0"/>
          </a:p>
          <a:p>
            <a:endParaRPr lang="en-US" sz="9600" b="1" cap="all" dirty="0" smtClean="0"/>
          </a:p>
          <a:p>
            <a:r>
              <a:rPr lang="en-US" sz="14400" b="1" cap="all" dirty="0" smtClean="0"/>
              <a:t>what Does statistics Canada Say about next steps?</a:t>
            </a:r>
            <a:r>
              <a:rPr lang="en-US" sz="14400" b="1" cap="all" dirty="0"/>
              <a:t/>
            </a:r>
            <a:br>
              <a:rPr lang="en-US" sz="14400" b="1" cap="all"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endParaRPr lang="en-US" dirty="0"/>
          </a:p>
        </p:txBody>
      </p:sp>
    </p:spTree>
    <p:extLst>
      <p:ext uri="{BB962C8B-B14F-4D97-AF65-F5344CB8AC3E}">
        <p14:creationId xmlns:p14="http://schemas.microsoft.com/office/powerpoint/2010/main" val="70980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pic>
        <p:nvPicPr>
          <p:cNvPr id="5" name="Picture 4"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6" name="Content Placeholder 2"/>
          <p:cNvSpPr txBox="1">
            <a:spLocks/>
          </p:cNvSpPr>
          <p:nvPr/>
        </p:nvSpPr>
        <p:spPr>
          <a:xfrm>
            <a:off x="266700" y="1314237"/>
            <a:ext cx="8610600"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CA" b="1" dirty="0" smtClean="0">
                <a:latin typeface="Calibri" panose="020F0502020204030204" pitchFamily="34" charset="0"/>
              </a:rPr>
              <a:t> </a:t>
            </a:r>
            <a:endParaRPr lang="en-CA" dirty="0">
              <a:latin typeface="Calibri" panose="020F0502020204030204" pitchFamily="34" charset="0"/>
            </a:endParaRPr>
          </a:p>
        </p:txBody>
      </p:sp>
      <p:sp>
        <p:nvSpPr>
          <p:cNvPr id="7" name="Title 1"/>
          <p:cNvSpPr txBox="1">
            <a:spLocks/>
          </p:cNvSpPr>
          <p:nvPr/>
        </p:nvSpPr>
        <p:spPr>
          <a:xfrm>
            <a:off x="457200" y="457201"/>
            <a:ext cx="7772400" cy="8382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9600" b="1" cap="all" dirty="0"/>
          </a:p>
          <a:p>
            <a:endParaRPr lang="en-US" sz="9600" b="1" cap="all" dirty="0" smtClean="0"/>
          </a:p>
          <a:p>
            <a:r>
              <a:rPr lang="en-US" sz="14400" b="1" cap="all" dirty="0" smtClean="0"/>
              <a:t>What does Sustainability </a:t>
            </a:r>
          </a:p>
          <a:p>
            <a:r>
              <a:rPr lang="en-US" sz="14400" b="1" cap="all" dirty="0" smtClean="0"/>
              <a:t>mean to you?</a:t>
            </a:r>
            <a:r>
              <a:rPr lang="en-US" sz="14400" b="1" cap="all" dirty="0"/>
              <a:t/>
            </a:r>
            <a:br>
              <a:rPr lang="en-US" sz="14400" b="1" cap="all"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endParaRPr lang="en-US" dirty="0"/>
          </a:p>
        </p:txBody>
      </p:sp>
    </p:spTree>
    <p:extLst>
      <p:ext uri="{BB962C8B-B14F-4D97-AF65-F5344CB8AC3E}">
        <p14:creationId xmlns:p14="http://schemas.microsoft.com/office/powerpoint/2010/main" val="377470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pic>
        <p:nvPicPr>
          <p:cNvPr id="5" name="Picture 4"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6" name="Content Placeholder 2"/>
          <p:cNvSpPr txBox="1">
            <a:spLocks/>
          </p:cNvSpPr>
          <p:nvPr/>
        </p:nvSpPr>
        <p:spPr>
          <a:xfrm>
            <a:off x="226001" y="1752600"/>
            <a:ext cx="8679274" cy="38952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i="1" dirty="0" smtClean="0">
                <a:solidFill>
                  <a:schemeClr val="tx1"/>
                </a:solidFill>
              </a:rPr>
              <a:t>Sustainability of NFID?</a:t>
            </a:r>
          </a:p>
        </p:txBody>
      </p:sp>
      <p:sp>
        <p:nvSpPr>
          <p:cNvPr id="8" name="Title 1"/>
          <p:cNvSpPr txBox="1">
            <a:spLocks/>
          </p:cNvSpPr>
          <p:nvPr/>
        </p:nvSpPr>
        <p:spPr>
          <a:xfrm>
            <a:off x="457200" y="457201"/>
            <a:ext cx="7772400" cy="8382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9600" b="1" cap="all" dirty="0"/>
          </a:p>
          <a:p>
            <a:endParaRPr lang="en-US" sz="9600" b="1" cap="all" dirty="0" smtClean="0"/>
          </a:p>
          <a:p>
            <a:r>
              <a:rPr lang="en-US" sz="14400" b="1" cap="all" dirty="0" smtClean="0"/>
              <a:t>How important is?</a:t>
            </a:r>
            <a:r>
              <a:rPr lang="en-US" sz="14400" b="1" cap="all" dirty="0"/>
              <a:t/>
            </a:r>
            <a:br>
              <a:rPr lang="en-US" sz="14400" b="1" cap="all"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endParaRPr lang="en-US" dirty="0"/>
          </a:p>
        </p:txBody>
      </p:sp>
      <p:graphicFrame>
        <p:nvGraphicFramePr>
          <p:cNvPr id="9" name="Table 8"/>
          <p:cNvGraphicFramePr>
            <a:graphicFrameLocks noGrp="1"/>
          </p:cNvGraphicFramePr>
          <p:nvPr>
            <p:extLst/>
          </p:nvPr>
        </p:nvGraphicFramePr>
        <p:xfrm>
          <a:off x="1295400" y="2362200"/>
          <a:ext cx="6096000" cy="3174999"/>
        </p:xfrm>
        <a:graphic>
          <a:graphicData uri="http://schemas.openxmlformats.org/drawingml/2006/table">
            <a:tbl>
              <a:tblPr firstRow="1" bandRow="1">
                <a:tableStyleId>{5C22544A-7EE6-4342-B048-85BDC9FD1C3A}</a:tableStyleId>
              </a:tblPr>
              <a:tblGrid>
                <a:gridCol w="2032000"/>
                <a:gridCol w="2032000"/>
                <a:gridCol w="2032000"/>
              </a:tblGrid>
              <a:tr h="10583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b="0" dirty="0" smtClean="0">
                          <a:solidFill>
                            <a:schemeClr val="tx1"/>
                          </a:solidFill>
                        </a:rPr>
                        <a:t>Very important</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583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dirty="0" smtClean="0"/>
                        <a:t>Important</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583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smtClean="0"/>
                        <a:t>Not that important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673076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pic>
        <p:nvPicPr>
          <p:cNvPr id="5" name="Picture 4"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6" name="Content Placeholder 2"/>
          <p:cNvSpPr txBox="1">
            <a:spLocks/>
          </p:cNvSpPr>
          <p:nvPr/>
        </p:nvSpPr>
        <p:spPr>
          <a:xfrm>
            <a:off x="226001" y="1752600"/>
            <a:ext cx="8679274" cy="38952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i="1" dirty="0" smtClean="0">
                <a:solidFill>
                  <a:schemeClr val="tx1"/>
                </a:solidFill>
              </a:rPr>
              <a:t>Improve capacity for future record linkage</a:t>
            </a:r>
          </a:p>
        </p:txBody>
      </p:sp>
      <p:sp>
        <p:nvSpPr>
          <p:cNvPr id="8" name="Title 1"/>
          <p:cNvSpPr txBox="1">
            <a:spLocks/>
          </p:cNvSpPr>
          <p:nvPr/>
        </p:nvSpPr>
        <p:spPr>
          <a:xfrm>
            <a:off x="457200" y="457201"/>
            <a:ext cx="7772400" cy="8382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9600" b="1" cap="all" dirty="0"/>
          </a:p>
          <a:p>
            <a:endParaRPr lang="en-US" sz="9600" b="1" cap="all" dirty="0" smtClean="0"/>
          </a:p>
          <a:p>
            <a:r>
              <a:rPr lang="en-US" sz="14400" b="1" cap="all" dirty="0" smtClean="0"/>
              <a:t> How IMPORTANT IS IT?</a:t>
            </a:r>
            <a:r>
              <a:rPr lang="en-US" sz="14400" b="1" cap="all" dirty="0"/>
              <a:t/>
            </a:r>
            <a:br>
              <a:rPr lang="en-US" sz="14400" b="1" cap="all"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076957588"/>
              </p:ext>
            </p:extLst>
          </p:nvPr>
        </p:nvGraphicFramePr>
        <p:xfrm>
          <a:off x="1295400" y="2362200"/>
          <a:ext cx="6096000" cy="3174999"/>
        </p:xfrm>
        <a:graphic>
          <a:graphicData uri="http://schemas.openxmlformats.org/drawingml/2006/table">
            <a:tbl>
              <a:tblPr firstRow="1" bandRow="1">
                <a:tableStyleId>{5C22544A-7EE6-4342-B048-85BDC9FD1C3A}</a:tableStyleId>
              </a:tblPr>
              <a:tblGrid>
                <a:gridCol w="2032000"/>
                <a:gridCol w="2032000"/>
                <a:gridCol w="2032000"/>
              </a:tblGrid>
              <a:tr h="10583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b="0" dirty="0" smtClean="0">
                          <a:solidFill>
                            <a:schemeClr val="tx1"/>
                          </a:solidFill>
                        </a:rPr>
                        <a:t>Very important</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583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dirty="0" smtClean="0"/>
                        <a:t>Important</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583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smtClean="0"/>
                        <a:t>Not that important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34242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pic>
        <p:nvPicPr>
          <p:cNvPr id="5" name="Picture 4"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6" name="Content Placeholder 2"/>
          <p:cNvSpPr txBox="1">
            <a:spLocks/>
          </p:cNvSpPr>
          <p:nvPr/>
        </p:nvSpPr>
        <p:spPr>
          <a:xfrm>
            <a:off x="226001" y="1752600"/>
            <a:ext cx="8679274" cy="38952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i="1" dirty="0" smtClean="0">
                <a:solidFill>
                  <a:schemeClr val="tx1"/>
                </a:solidFill>
              </a:rPr>
              <a:t>Increase frequency of data collection</a:t>
            </a:r>
          </a:p>
          <a:p>
            <a:pPr algn="l"/>
            <a:r>
              <a:rPr lang="en-US" b="1" i="1" dirty="0" smtClean="0">
                <a:solidFill>
                  <a:schemeClr val="tx1"/>
                </a:solidFill>
              </a:rPr>
              <a:t> </a:t>
            </a:r>
          </a:p>
        </p:txBody>
      </p:sp>
      <p:sp>
        <p:nvSpPr>
          <p:cNvPr id="8" name="Title 1"/>
          <p:cNvSpPr txBox="1">
            <a:spLocks/>
          </p:cNvSpPr>
          <p:nvPr/>
        </p:nvSpPr>
        <p:spPr>
          <a:xfrm>
            <a:off x="457200" y="457201"/>
            <a:ext cx="7772400" cy="8382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9600" b="1" cap="all" dirty="0"/>
          </a:p>
          <a:p>
            <a:endParaRPr lang="en-US" sz="9600" b="1" cap="all" dirty="0" smtClean="0"/>
          </a:p>
          <a:p>
            <a:r>
              <a:rPr lang="en-US" sz="14400" b="1" cap="all" dirty="0" smtClean="0"/>
              <a:t> How IMPORTANT IS IT?</a:t>
            </a:r>
            <a:r>
              <a:rPr lang="en-US" sz="14400" b="1" cap="all" dirty="0"/>
              <a:t/>
            </a:r>
            <a:br>
              <a:rPr lang="en-US" sz="14400" b="1" cap="all"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086641520"/>
              </p:ext>
            </p:extLst>
          </p:nvPr>
        </p:nvGraphicFramePr>
        <p:xfrm>
          <a:off x="1517638" y="2450560"/>
          <a:ext cx="6096000" cy="3174999"/>
        </p:xfrm>
        <a:graphic>
          <a:graphicData uri="http://schemas.openxmlformats.org/drawingml/2006/table">
            <a:tbl>
              <a:tblPr firstRow="1" bandRow="1">
                <a:tableStyleId>{5C22544A-7EE6-4342-B048-85BDC9FD1C3A}</a:tableStyleId>
              </a:tblPr>
              <a:tblGrid>
                <a:gridCol w="2032000"/>
                <a:gridCol w="2032000"/>
                <a:gridCol w="2032000"/>
              </a:tblGrid>
              <a:tr h="10583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b="0" dirty="0" smtClean="0">
                          <a:solidFill>
                            <a:schemeClr val="tx1"/>
                          </a:solidFill>
                        </a:rPr>
                        <a:t>Very important</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583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dirty="0" smtClean="0"/>
                        <a:t>Important</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583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smtClean="0"/>
                        <a:t>Not that important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08944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1200"/>
            <a:ext cx="9144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6" name="Content Placeholder 8"/>
          <p:cNvSpPr txBox="1">
            <a:spLocks/>
          </p:cNvSpPr>
          <p:nvPr/>
        </p:nvSpPr>
        <p:spPr>
          <a:xfrm>
            <a:off x="232363" y="1524000"/>
            <a:ext cx="8679274" cy="4148988"/>
          </a:xfrm>
          <a:prstGeom prst="rect">
            <a:avLst/>
          </a:prstGeom>
        </p:spPr>
        <p:txBody>
          <a:bodyPr vert="horz" lIns="91430" tIns="45715" rIns="91430" bIns="45715"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b="1" spc="-100" dirty="0" smtClean="0">
                <a:latin typeface="+mn-lt"/>
              </a:rPr>
              <a:t>$0.8 million Pilot Project funded by Defense Research Development Canada (DRDC) over a three year period in Partnership with Public Safety Canada </a:t>
            </a:r>
          </a:p>
          <a:p>
            <a:pPr>
              <a:spcBef>
                <a:spcPts val="0"/>
              </a:spcBef>
              <a:spcAft>
                <a:spcPts val="1200"/>
              </a:spcAft>
            </a:pPr>
            <a:r>
              <a:rPr lang="en-US" spc="-100" dirty="0" smtClean="0">
                <a:latin typeface="+mn-lt"/>
              </a:rPr>
              <a:t>The Core Goals</a:t>
            </a:r>
          </a:p>
          <a:p>
            <a:pPr lvl="1">
              <a:spcBef>
                <a:spcPts val="0"/>
              </a:spcBef>
              <a:spcAft>
                <a:spcPts val="1200"/>
              </a:spcAft>
            </a:pPr>
            <a:r>
              <a:rPr lang="en-US" spc="-100" dirty="0" smtClean="0">
                <a:latin typeface="+mn-lt"/>
              </a:rPr>
              <a:t>Improve evidence-based decision-making</a:t>
            </a:r>
          </a:p>
          <a:p>
            <a:pPr lvl="1">
              <a:spcBef>
                <a:spcPts val="0"/>
              </a:spcBef>
              <a:spcAft>
                <a:spcPts val="1200"/>
              </a:spcAft>
            </a:pPr>
            <a:r>
              <a:rPr lang="en-US" spc="-100" dirty="0" smtClean="0">
                <a:latin typeface="+mn-lt"/>
              </a:rPr>
              <a:t>Enhance fire operations</a:t>
            </a:r>
          </a:p>
          <a:p>
            <a:pPr lvl="1">
              <a:spcBef>
                <a:spcPts val="0"/>
              </a:spcBef>
              <a:spcAft>
                <a:spcPts val="1200"/>
              </a:spcAft>
            </a:pPr>
            <a:r>
              <a:rPr lang="en-US" spc="-100" dirty="0" smtClean="0">
                <a:latin typeface="+mn-lt"/>
              </a:rPr>
              <a:t>Enable effective policy creation</a:t>
            </a:r>
          </a:p>
          <a:p>
            <a:pPr lvl="1">
              <a:spcBef>
                <a:spcPts val="0"/>
              </a:spcBef>
              <a:spcAft>
                <a:spcPts val="1200"/>
              </a:spcAft>
            </a:pPr>
            <a:r>
              <a:rPr lang="en-US" spc="-100" dirty="0" smtClean="0">
                <a:latin typeface="+mn-lt"/>
              </a:rPr>
              <a:t>Increase the quality of research &amp; trend analysis related to fire incidents in all parts of Canada</a:t>
            </a:r>
          </a:p>
          <a:p>
            <a:pPr>
              <a:spcBef>
                <a:spcPts val="0"/>
              </a:spcBef>
              <a:spcAft>
                <a:spcPts val="1200"/>
              </a:spcAft>
            </a:pPr>
            <a:endParaRPr lang="en-US" spc="-100" dirty="0">
              <a:latin typeface="+mn-lt"/>
            </a:endParaRPr>
          </a:p>
        </p:txBody>
      </p:sp>
      <p:sp>
        <p:nvSpPr>
          <p:cNvPr id="7" name="Title 1"/>
          <p:cNvSpPr txBox="1">
            <a:spLocks/>
          </p:cNvSpPr>
          <p:nvPr/>
        </p:nvSpPr>
        <p:spPr>
          <a:xfrm>
            <a:off x="457200" y="457201"/>
            <a:ext cx="7772400" cy="8382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9600" b="1" cap="all" dirty="0"/>
          </a:p>
          <a:p>
            <a:endParaRPr lang="en-US" sz="9600" b="1" cap="all" dirty="0" smtClean="0"/>
          </a:p>
          <a:p>
            <a:r>
              <a:rPr lang="en-US" sz="14400" b="1" cap="all" dirty="0"/>
              <a:t>Background</a:t>
            </a:r>
            <a:br>
              <a:rPr lang="en-US" sz="14400" b="1" cap="all"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endParaRPr lang="en-US" dirty="0"/>
          </a:p>
        </p:txBody>
      </p:sp>
    </p:spTree>
    <p:extLst>
      <p:ext uri="{BB962C8B-B14F-4D97-AF65-F5344CB8AC3E}">
        <p14:creationId xmlns:p14="http://schemas.microsoft.com/office/powerpoint/2010/main" val="4294240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pic>
        <p:nvPicPr>
          <p:cNvPr id="5" name="Picture 4"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6" name="Content Placeholder 2"/>
          <p:cNvSpPr txBox="1">
            <a:spLocks/>
          </p:cNvSpPr>
          <p:nvPr/>
        </p:nvSpPr>
        <p:spPr>
          <a:xfrm>
            <a:off x="226001" y="1752600"/>
            <a:ext cx="8679274" cy="38952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i="1" dirty="0" smtClean="0">
                <a:solidFill>
                  <a:schemeClr val="tx1"/>
                </a:solidFill>
              </a:rPr>
              <a:t>Improving Participation/coverage rates</a:t>
            </a:r>
          </a:p>
        </p:txBody>
      </p:sp>
      <p:sp>
        <p:nvSpPr>
          <p:cNvPr id="8" name="Title 1"/>
          <p:cNvSpPr txBox="1">
            <a:spLocks/>
          </p:cNvSpPr>
          <p:nvPr/>
        </p:nvSpPr>
        <p:spPr>
          <a:xfrm>
            <a:off x="457200" y="457201"/>
            <a:ext cx="7772400" cy="8382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9600" b="1" cap="all" dirty="0"/>
          </a:p>
          <a:p>
            <a:endParaRPr lang="en-US" sz="9600" b="1" cap="all" dirty="0" smtClean="0"/>
          </a:p>
          <a:p>
            <a:r>
              <a:rPr lang="en-US" sz="14400" b="1" cap="all" dirty="0" smtClean="0"/>
              <a:t> How much do you Agree?</a:t>
            </a:r>
            <a:r>
              <a:rPr lang="en-US" sz="14400" b="1" cap="all" dirty="0"/>
              <a:t/>
            </a:r>
            <a:br>
              <a:rPr lang="en-US" sz="14400" b="1" cap="all"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507414398"/>
              </p:ext>
            </p:extLst>
          </p:nvPr>
        </p:nvGraphicFramePr>
        <p:xfrm>
          <a:off x="1517638" y="2362200"/>
          <a:ext cx="6096000" cy="3174999"/>
        </p:xfrm>
        <a:graphic>
          <a:graphicData uri="http://schemas.openxmlformats.org/drawingml/2006/table">
            <a:tbl>
              <a:tblPr firstRow="1" bandRow="1">
                <a:tableStyleId>{5C22544A-7EE6-4342-B048-85BDC9FD1C3A}</a:tableStyleId>
              </a:tblPr>
              <a:tblGrid>
                <a:gridCol w="2032000"/>
                <a:gridCol w="2032000"/>
                <a:gridCol w="2032000"/>
              </a:tblGrid>
              <a:tr h="10583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b="0" dirty="0" smtClean="0">
                          <a:solidFill>
                            <a:schemeClr val="tx1"/>
                          </a:solidFill>
                        </a:rPr>
                        <a:t>Very important</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583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dirty="0" smtClean="0"/>
                        <a:t>Important</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583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smtClean="0"/>
                        <a:t>Not that important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00663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pic>
        <p:nvPicPr>
          <p:cNvPr id="5" name="Picture 4"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6" name="Content Placeholder 2"/>
          <p:cNvSpPr txBox="1">
            <a:spLocks/>
          </p:cNvSpPr>
          <p:nvPr/>
        </p:nvSpPr>
        <p:spPr>
          <a:xfrm>
            <a:off x="226001" y="1752600"/>
            <a:ext cx="8679274" cy="38952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b="1" i="1" dirty="0" smtClean="0">
              <a:solidFill>
                <a:schemeClr val="tx1"/>
              </a:solidFill>
            </a:endParaRPr>
          </a:p>
        </p:txBody>
      </p:sp>
      <p:sp>
        <p:nvSpPr>
          <p:cNvPr id="8" name="Title 1"/>
          <p:cNvSpPr txBox="1">
            <a:spLocks/>
          </p:cNvSpPr>
          <p:nvPr/>
        </p:nvSpPr>
        <p:spPr>
          <a:xfrm>
            <a:off x="457200" y="457201"/>
            <a:ext cx="7772400" cy="8382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9600" b="1" cap="all" dirty="0"/>
          </a:p>
          <a:p>
            <a:endParaRPr lang="en-US" sz="9600" b="1" cap="all" dirty="0" smtClean="0"/>
          </a:p>
          <a:p>
            <a:r>
              <a:rPr lang="en-US" sz="14400" b="1" cap="all" dirty="0" smtClean="0"/>
              <a:t> </a:t>
            </a:r>
            <a:r>
              <a:rPr lang="en-US" sz="14400" b="1" cap="all" dirty="0" err="1" smtClean="0"/>
              <a:t>HoW</a:t>
            </a:r>
            <a:r>
              <a:rPr lang="en-US" sz="14400" b="1" cap="all" dirty="0" smtClean="0"/>
              <a:t> IMPORTANT IS IT? </a:t>
            </a:r>
          </a:p>
          <a:p>
            <a:endParaRPr lang="en-US" sz="14400" b="1" cap="all" dirty="0"/>
          </a:p>
          <a:p>
            <a:r>
              <a:rPr lang="en-US" sz="14400" b="1" i="1" dirty="0" smtClean="0"/>
              <a:t>increase coverage of NFID (</a:t>
            </a:r>
            <a:r>
              <a:rPr lang="en-US" sz="14400" b="1" i="1" dirty="0" err="1" smtClean="0"/>
              <a:t>iE</a:t>
            </a:r>
            <a:r>
              <a:rPr lang="en-US" sz="14400" b="1" i="1" dirty="0" smtClean="0"/>
              <a:t> add More Provinces/Territories)?</a:t>
            </a:r>
            <a:r>
              <a:rPr lang="en-US" sz="14400" b="1" cap="all" dirty="0"/>
              <a:t/>
            </a:r>
            <a:br>
              <a:rPr lang="en-US" sz="14400" b="1" cap="all"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434004600"/>
              </p:ext>
            </p:extLst>
          </p:nvPr>
        </p:nvGraphicFramePr>
        <p:xfrm>
          <a:off x="1517638" y="2362200"/>
          <a:ext cx="6096000" cy="3174999"/>
        </p:xfrm>
        <a:graphic>
          <a:graphicData uri="http://schemas.openxmlformats.org/drawingml/2006/table">
            <a:tbl>
              <a:tblPr firstRow="1" bandRow="1">
                <a:tableStyleId>{5C22544A-7EE6-4342-B048-85BDC9FD1C3A}</a:tableStyleId>
              </a:tblPr>
              <a:tblGrid>
                <a:gridCol w="2032000"/>
                <a:gridCol w="2032000"/>
                <a:gridCol w="2032000"/>
              </a:tblGrid>
              <a:tr h="10583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b="0" dirty="0" smtClean="0">
                          <a:solidFill>
                            <a:schemeClr val="tx1"/>
                          </a:solidFill>
                        </a:rPr>
                        <a:t>Very important</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583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dirty="0" smtClean="0"/>
                        <a:t>Important</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583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smtClean="0"/>
                        <a:t>Not that important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007883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pic>
        <p:nvPicPr>
          <p:cNvPr id="5" name="Picture 4"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6" name="Content Placeholder 2"/>
          <p:cNvSpPr txBox="1">
            <a:spLocks/>
          </p:cNvSpPr>
          <p:nvPr/>
        </p:nvSpPr>
        <p:spPr>
          <a:xfrm>
            <a:off x="226001" y="1752600"/>
            <a:ext cx="8679274" cy="38952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b="1" i="1" dirty="0" smtClean="0">
              <a:solidFill>
                <a:schemeClr val="tx1"/>
              </a:solidFill>
            </a:endParaRPr>
          </a:p>
        </p:txBody>
      </p:sp>
      <p:sp>
        <p:nvSpPr>
          <p:cNvPr id="8" name="Title 1"/>
          <p:cNvSpPr txBox="1">
            <a:spLocks/>
          </p:cNvSpPr>
          <p:nvPr/>
        </p:nvSpPr>
        <p:spPr>
          <a:xfrm>
            <a:off x="457200" y="457201"/>
            <a:ext cx="7772400" cy="8382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9600" b="1" cap="all" dirty="0"/>
          </a:p>
          <a:p>
            <a:endParaRPr lang="en-US" sz="9600" b="1" cap="all" dirty="0" smtClean="0"/>
          </a:p>
          <a:p>
            <a:endParaRPr lang="en-US" sz="14400" b="1" cap="all" dirty="0" smtClean="0"/>
          </a:p>
          <a:p>
            <a:endParaRPr lang="en-US" sz="14400" b="1" cap="all" dirty="0"/>
          </a:p>
          <a:p>
            <a:endParaRPr lang="en-US" sz="14400" b="1" cap="all" dirty="0" smtClean="0"/>
          </a:p>
          <a:p>
            <a:r>
              <a:rPr lang="en-US" sz="14400" b="1" cap="all" dirty="0" smtClean="0"/>
              <a:t>How important IS IT </a:t>
            </a:r>
          </a:p>
          <a:p>
            <a:endParaRPr lang="en-US" sz="14400" b="1" cap="all" dirty="0"/>
          </a:p>
          <a:p>
            <a:r>
              <a:rPr lang="en-US" sz="14400" b="1" i="1" dirty="0" smtClean="0"/>
              <a:t>To update the NFID (i.e. add data beyond 2014)</a:t>
            </a:r>
          </a:p>
          <a:p>
            <a:endParaRPr lang="en-US" sz="14400" b="1" i="1" dirty="0" smtClean="0"/>
          </a:p>
          <a:p>
            <a:r>
              <a:rPr lang="en-US" sz="14400" b="1" cap="all" dirty="0"/>
              <a:t/>
            </a:r>
            <a:br>
              <a:rPr lang="en-US" sz="14400" b="1" cap="all"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823665436"/>
              </p:ext>
            </p:extLst>
          </p:nvPr>
        </p:nvGraphicFramePr>
        <p:xfrm>
          <a:off x="1524000" y="2112710"/>
          <a:ext cx="6096000" cy="3174999"/>
        </p:xfrm>
        <a:graphic>
          <a:graphicData uri="http://schemas.openxmlformats.org/drawingml/2006/table">
            <a:tbl>
              <a:tblPr firstRow="1" bandRow="1">
                <a:tableStyleId>{5C22544A-7EE6-4342-B048-85BDC9FD1C3A}</a:tableStyleId>
              </a:tblPr>
              <a:tblGrid>
                <a:gridCol w="2032000"/>
                <a:gridCol w="2032000"/>
                <a:gridCol w="2032000"/>
              </a:tblGrid>
              <a:tr h="10583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b="0" dirty="0" smtClean="0">
                          <a:solidFill>
                            <a:schemeClr val="tx1"/>
                          </a:solidFill>
                        </a:rPr>
                        <a:t>Very important</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583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dirty="0" smtClean="0"/>
                        <a:t>Important</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583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smtClean="0"/>
                        <a:t>Not that important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47161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pic>
        <p:nvPicPr>
          <p:cNvPr id="5" name="Picture 4"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6" name="Content Placeholder 2"/>
          <p:cNvSpPr txBox="1">
            <a:spLocks/>
          </p:cNvSpPr>
          <p:nvPr/>
        </p:nvSpPr>
        <p:spPr>
          <a:xfrm>
            <a:off x="226001" y="1752600"/>
            <a:ext cx="8679274" cy="38952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b="1" i="1" dirty="0" smtClean="0">
              <a:solidFill>
                <a:schemeClr val="tx1"/>
              </a:solidFill>
            </a:endParaRPr>
          </a:p>
        </p:txBody>
      </p:sp>
      <p:sp>
        <p:nvSpPr>
          <p:cNvPr id="8" name="Title 1"/>
          <p:cNvSpPr txBox="1">
            <a:spLocks/>
          </p:cNvSpPr>
          <p:nvPr/>
        </p:nvSpPr>
        <p:spPr>
          <a:xfrm>
            <a:off x="457200" y="457201"/>
            <a:ext cx="7772400" cy="8382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9600" b="1" cap="all" dirty="0"/>
          </a:p>
          <a:p>
            <a:endParaRPr lang="en-US" sz="9600" b="1" cap="all" dirty="0" smtClean="0"/>
          </a:p>
          <a:p>
            <a:r>
              <a:rPr lang="en-US" sz="14400" b="1" cap="all" dirty="0" smtClean="0"/>
              <a:t>How important IS IT TO MINE THE NFID? (IE DO MORE STUDIES)</a:t>
            </a:r>
          </a:p>
          <a:p>
            <a:r>
              <a:rPr lang="en-US" sz="14400" b="1" cap="all" dirty="0"/>
              <a:t/>
            </a:r>
            <a:br>
              <a:rPr lang="en-US" sz="14400" b="1" cap="all"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687892657"/>
              </p:ext>
            </p:extLst>
          </p:nvPr>
        </p:nvGraphicFramePr>
        <p:xfrm>
          <a:off x="1524000" y="1397000"/>
          <a:ext cx="6096000" cy="3174999"/>
        </p:xfrm>
        <a:graphic>
          <a:graphicData uri="http://schemas.openxmlformats.org/drawingml/2006/table">
            <a:tbl>
              <a:tblPr firstRow="1" bandRow="1">
                <a:tableStyleId>{5C22544A-7EE6-4342-B048-85BDC9FD1C3A}</a:tableStyleId>
              </a:tblPr>
              <a:tblGrid>
                <a:gridCol w="2032000"/>
                <a:gridCol w="2032000"/>
                <a:gridCol w="2032000"/>
              </a:tblGrid>
              <a:tr h="10583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b="0" dirty="0" smtClean="0">
                          <a:solidFill>
                            <a:schemeClr val="tx1"/>
                          </a:solidFill>
                        </a:rPr>
                        <a:t>Very important</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583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dirty="0" smtClean="0"/>
                        <a:t>Important</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583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smtClean="0"/>
                        <a:t>Not that important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0248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pic>
        <p:nvPicPr>
          <p:cNvPr id="5" name="Picture 4"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6" name="Content Placeholder 2"/>
          <p:cNvSpPr txBox="1">
            <a:spLocks/>
          </p:cNvSpPr>
          <p:nvPr/>
        </p:nvSpPr>
        <p:spPr>
          <a:xfrm>
            <a:off x="226001" y="1752600"/>
            <a:ext cx="8679274" cy="38952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b="1" i="1" dirty="0" smtClean="0">
              <a:solidFill>
                <a:schemeClr val="tx1"/>
              </a:solidFill>
            </a:endParaRPr>
          </a:p>
        </p:txBody>
      </p:sp>
      <p:sp>
        <p:nvSpPr>
          <p:cNvPr id="8" name="Title 1"/>
          <p:cNvSpPr txBox="1">
            <a:spLocks/>
          </p:cNvSpPr>
          <p:nvPr/>
        </p:nvSpPr>
        <p:spPr>
          <a:xfrm>
            <a:off x="457200" y="457201"/>
            <a:ext cx="7772400" cy="8382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9600" b="1" cap="all" dirty="0"/>
          </a:p>
          <a:p>
            <a:endParaRPr lang="en-US" sz="9600" b="1" cap="all" dirty="0" smtClean="0"/>
          </a:p>
          <a:p>
            <a:r>
              <a:rPr lang="en-US" sz="14400" b="1" cap="all" dirty="0" smtClean="0"/>
              <a:t>How important IS IT TO simplify the data entry form?</a:t>
            </a:r>
          </a:p>
          <a:p>
            <a:r>
              <a:rPr lang="en-US" sz="14400" b="1" cap="all" dirty="0"/>
              <a:t/>
            </a:r>
            <a:br>
              <a:rPr lang="en-US" sz="14400" b="1" cap="all"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687892657"/>
              </p:ext>
            </p:extLst>
          </p:nvPr>
        </p:nvGraphicFramePr>
        <p:xfrm>
          <a:off x="1524000" y="1397000"/>
          <a:ext cx="6096000" cy="3174999"/>
        </p:xfrm>
        <a:graphic>
          <a:graphicData uri="http://schemas.openxmlformats.org/drawingml/2006/table">
            <a:tbl>
              <a:tblPr firstRow="1" bandRow="1">
                <a:tableStyleId>{5C22544A-7EE6-4342-B048-85BDC9FD1C3A}</a:tableStyleId>
              </a:tblPr>
              <a:tblGrid>
                <a:gridCol w="2032000"/>
                <a:gridCol w="2032000"/>
                <a:gridCol w="2032000"/>
              </a:tblGrid>
              <a:tr h="10583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b="0" dirty="0" smtClean="0">
                          <a:solidFill>
                            <a:schemeClr val="tx1"/>
                          </a:solidFill>
                        </a:rPr>
                        <a:t>Very important</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583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dirty="0" smtClean="0"/>
                        <a:t>Important</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583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smtClean="0"/>
                        <a:t>Not that important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50255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pic>
        <p:nvPicPr>
          <p:cNvPr id="5" name="Picture 4"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6" name="Content Placeholder 2"/>
          <p:cNvSpPr txBox="1">
            <a:spLocks/>
          </p:cNvSpPr>
          <p:nvPr/>
        </p:nvSpPr>
        <p:spPr>
          <a:xfrm>
            <a:off x="226001" y="1752600"/>
            <a:ext cx="8679274" cy="38952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b="1" i="1" dirty="0" smtClean="0">
              <a:solidFill>
                <a:schemeClr val="tx1"/>
              </a:solidFill>
            </a:endParaRPr>
          </a:p>
        </p:txBody>
      </p:sp>
      <p:sp>
        <p:nvSpPr>
          <p:cNvPr id="8" name="Title 1"/>
          <p:cNvSpPr txBox="1">
            <a:spLocks/>
          </p:cNvSpPr>
          <p:nvPr/>
        </p:nvSpPr>
        <p:spPr>
          <a:xfrm>
            <a:off x="457200" y="457201"/>
            <a:ext cx="7772400" cy="8382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9600" b="1" cap="all" dirty="0"/>
          </a:p>
          <a:p>
            <a:endParaRPr lang="en-US" sz="9600" b="1" cap="all" dirty="0" smtClean="0"/>
          </a:p>
          <a:p>
            <a:r>
              <a:rPr lang="en-US" sz="14400" b="1" cap="all" dirty="0" smtClean="0"/>
              <a:t>How feasible is a standardized data collection form? </a:t>
            </a:r>
          </a:p>
          <a:p>
            <a:r>
              <a:rPr lang="en-US" sz="14400" b="1" cap="all" dirty="0"/>
              <a:t/>
            </a:r>
            <a:br>
              <a:rPr lang="en-US" sz="14400" b="1" cap="all"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687892657"/>
              </p:ext>
            </p:extLst>
          </p:nvPr>
        </p:nvGraphicFramePr>
        <p:xfrm>
          <a:off x="1524000" y="1397000"/>
          <a:ext cx="6096000" cy="3174999"/>
        </p:xfrm>
        <a:graphic>
          <a:graphicData uri="http://schemas.openxmlformats.org/drawingml/2006/table">
            <a:tbl>
              <a:tblPr firstRow="1" bandRow="1">
                <a:tableStyleId>{5C22544A-7EE6-4342-B048-85BDC9FD1C3A}</a:tableStyleId>
              </a:tblPr>
              <a:tblGrid>
                <a:gridCol w="2032000"/>
                <a:gridCol w="2032000"/>
                <a:gridCol w="2032000"/>
              </a:tblGrid>
              <a:tr h="10583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b="0" dirty="0" smtClean="0">
                          <a:solidFill>
                            <a:schemeClr val="tx1"/>
                          </a:solidFill>
                        </a:rPr>
                        <a:t>Very important</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583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dirty="0" smtClean="0"/>
                        <a:t>Important</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583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smtClean="0"/>
                        <a:t>Not that important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56025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pic>
        <p:nvPicPr>
          <p:cNvPr id="5" name="Picture 4"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6" name="Content Placeholder 2"/>
          <p:cNvSpPr txBox="1">
            <a:spLocks/>
          </p:cNvSpPr>
          <p:nvPr/>
        </p:nvSpPr>
        <p:spPr>
          <a:xfrm>
            <a:off x="226001" y="1752600"/>
            <a:ext cx="8679274" cy="38952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b="1" i="1" dirty="0" smtClean="0">
              <a:solidFill>
                <a:schemeClr val="tx1"/>
              </a:solidFill>
            </a:endParaRPr>
          </a:p>
        </p:txBody>
      </p:sp>
      <p:sp>
        <p:nvSpPr>
          <p:cNvPr id="8" name="Title 1"/>
          <p:cNvSpPr txBox="1">
            <a:spLocks/>
          </p:cNvSpPr>
          <p:nvPr/>
        </p:nvSpPr>
        <p:spPr>
          <a:xfrm>
            <a:off x="457200" y="457201"/>
            <a:ext cx="7772400" cy="8382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9600" b="1" cap="all" dirty="0"/>
          </a:p>
          <a:p>
            <a:endParaRPr lang="en-US" sz="9600" b="1" cap="all" dirty="0" smtClean="0"/>
          </a:p>
          <a:p>
            <a:r>
              <a:rPr lang="en-US" sz="14400" b="1" cap="all" dirty="0" smtClean="0"/>
              <a:t>What strategies can be used to resource sustainability? </a:t>
            </a:r>
          </a:p>
          <a:p>
            <a:r>
              <a:rPr lang="en-US" sz="14400" b="1" cap="all" dirty="0"/>
              <a:t/>
            </a:r>
            <a:br>
              <a:rPr lang="en-US" sz="14400" b="1" cap="all"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endParaRPr lang="en-US" dirty="0"/>
          </a:p>
        </p:txBody>
      </p:sp>
    </p:spTree>
    <p:extLst>
      <p:ext uri="{BB962C8B-B14F-4D97-AF65-F5344CB8AC3E}">
        <p14:creationId xmlns:p14="http://schemas.microsoft.com/office/powerpoint/2010/main" val="634920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res.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6" name="Content Placeholder 8"/>
          <p:cNvSpPr txBox="1">
            <a:spLocks/>
          </p:cNvSpPr>
          <p:nvPr/>
        </p:nvSpPr>
        <p:spPr>
          <a:xfrm>
            <a:off x="304800" y="2667000"/>
            <a:ext cx="8679274" cy="1066800"/>
          </a:xfrm>
          <a:prstGeom prst="rect">
            <a:avLst/>
          </a:prstGeom>
        </p:spPr>
        <p:txBody>
          <a:bodyPr vert="horz" lIns="91430" tIns="45715" rIns="91430" bIns="4571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5400" b="1" spc="-100" dirty="0" smtClean="0">
                <a:latin typeface="+mn-lt"/>
              </a:rPr>
              <a:t>THANK YOU </a:t>
            </a:r>
            <a:endParaRPr lang="en-US" sz="5400" spc="-100" dirty="0" smtClean="0">
              <a:latin typeface="+mn-lt"/>
            </a:endParaRPr>
          </a:p>
          <a:p>
            <a:endParaRPr lang="en-US" spc="-100" dirty="0" smtClean="0">
              <a:latin typeface="+mn-lt"/>
            </a:endParaRPr>
          </a:p>
          <a:p>
            <a:pPr marL="0" indent="0">
              <a:buNone/>
            </a:pPr>
            <a:endParaRPr lang="en-US" spc="-100" dirty="0" smtClean="0">
              <a:latin typeface="+mn-lt"/>
            </a:endParaRPr>
          </a:p>
          <a:p>
            <a:pPr marL="0" indent="0">
              <a:buNone/>
            </a:pPr>
            <a:endParaRPr lang="en-US" spc="-100" dirty="0">
              <a:latin typeface="+mn-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pic>
        <p:nvPicPr>
          <p:cNvPr id="8" name="Picture 7" descr="imgres.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91500" y="5863575"/>
            <a:ext cx="762000" cy="1000418"/>
          </a:xfrm>
          <a:prstGeom prst="rect">
            <a:avLst/>
          </a:prstGeom>
        </p:spPr>
      </p:pic>
    </p:spTree>
    <p:extLst>
      <p:ext uri="{BB962C8B-B14F-4D97-AF65-F5344CB8AC3E}">
        <p14:creationId xmlns:p14="http://schemas.microsoft.com/office/powerpoint/2010/main" val="1739294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pic>
        <p:nvPicPr>
          <p:cNvPr id="5" name="Picture 4"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6" name="Content Placeholder 8"/>
          <p:cNvSpPr txBox="1">
            <a:spLocks/>
          </p:cNvSpPr>
          <p:nvPr/>
        </p:nvSpPr>
        <p:spPr>
          <a:xfrm>
            <a:off x="243249" y="381000"/>
            <a:ext cx="8679274" cy="5215788"/>
          </a:xfrm>
          <a:prstGeom prst="rect">
            <a:avLst/>
          </a:prstGeom>
        </p:spPr>
        <p:txBody>
          <a:bodyPr vert="horz" lIns="91430" tIns="45715" rIns="91430" bIns="45715"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b="1" spc="-100" dirty="0" smtClean="0">
                <a:latin typeface="+mj-lt"/>
              </a:rPr>
              <a:t>Where We Are Today</a:t>
            </a:r>
          </a:p>
          <a:p>
            <a:r>
              <a:rPr lang="en-US" spc="-100" dirty="0" smtClean="0">
                <a:latin typeface="+mn-lt"/>
              </a:rPr>
              <a:t> A database exists! 10 years of 10, 7 jurisdictions, 72% of the population represented</a:t>
            </a:r>
          </a:p>
          <a:p>
            <a:r>
              <a:rPr lang="en-US" sz="3000" spc="-100" dirty="0" smtClean="0">
                <a:latin typeface="+mn-lt"/>
              </a:rPr>
              <a:t>An first study by Statistics Canada give some initial interesting information (more to come)</a:t>
            </a:r>
          </a:p>
          <a:p>
            <a:r>
              <a:rPr lang="en-US" sz="3000" spc="-100" dirty="0" smtClean="0">
                <a:latin typeface="+mn-lt"/>
              </a:rPr>
              <a:t>Ten more studies expected in December</a:t>
            </a:r>
          </a:p>
          <a:p>
            <a:r>
              <a:rPr lang="en-US" sz="3000" spc="-100" dirty="0" smtClean="0">
                <a:latin typeface="+mn-lt"/>
              </a:rPr>
              <a:t>Looking at how we can make the database accessible to researchers</a:t>
            </a:r>
          </a:p>
          <a:p>
            <a:r>
              <a:rPr lang="en-US" sz="3000" spc="-100" dirty="0" smtClean="0">
                <a:latin typeface="+mn-lt"/>
              </a:rPr>
              <a:t>Looking at how (if) we can build and better the database (today) </a:t>
            </a:r>
            <a:endParaRPr lang="en-US" sz="3000" spc="-100" dirty="0">
              <a:latin typeface="+mn-lt"/>
            </a:endParaRPr>
          </a:p>
          <a:p>
            <a:endParaRPr lang="en-US" spc="-100" dirty="0" smtClean="0">
              <a:latin typeface="+mn-lt"/>
            </a:endParaRPr>
          </a:p>
          <a:p>
            <a:endParaRPr lang="en-US" spc="-100" dirty="0">
              <a:latin typeface="+mn-lt"/>
            </a:endParaRPr>
          </a:p>
        </p:txBody>
      </p:sp>
    </p:spTree>
    <p:extLst>
      <p:ext uri="{BB962C8B-B14F-4D97-AF65-F5344CB8AC3E}">
        <p14:creationId xmlns:p14="http://schemas.microsoft.com/office/powerpoint/2010/main" val="2422606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770951"/>
            <a:ext cx="9144000" cy="1087049"/>
          </a:xfrm>
          <a:prstGeom prst="rect">
            <a:avLst/>
          </a:prstGeom>
        </p:spPr>
      </p:pic>
      <p:sp>
        <p:nvSpPr>
          <p:cNvPr id="6" name="Title 1"/>
          <p:cNvSpPr txBox="1">
            <a:spLocks/>
          </p:cNvSpPr>
          <p:nvPr/>
        </p:nvSpPr>
        <p:spPr>
          <a:xfrm>
            <a:off x="617349" y="152876"/>
            <a:ext cx="7909301"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Three Basic Phases</a:t>
            </a:r>
            <a:endParaRPr lang="en-US" dirty="0"/>
          </a:p>
        </p:txBody>
      </p:sp>
      <p:graphicFrame>
        <p:nvGraphicFramePr>
          <p:cNvPr id="7" name="Diagram 6"/>
          <p:cNvGraphicFramePr/>
          <p:nvPr>
            <p:extLst>
              <p:ext uri="{D42A27DB-BD31-4B8C-83A1-F6EECF244321}">
                <p14:modId xmlns:p14="http://schemas.microsoft.com/office/powerpoint/2010/main" val="2608747554"/>
              </p:ext>
            </p:extLst>
          </p:nvPr>
        </p:nvGraphicFramePr>
        <p:xfrm>
          <a:off x="620264" y="1010126"/>
          <a:ext cx="7938015" cy="3469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716837" y="3844188"/>
            <a:ext cx="2635964" cy="923330"/>
          </a:xfrm>
          <a:prstGeom prst="rect">
            <a:avLst/>
          </a:prstGeom>
          <a:noFill/>
        </p:spPr>
        <p:txBody>
          <a:bodyPr wrap="square" rtlCol="0">
            <a:spAutoFit/>
          </a:bodyPr>
          <a:lstStyle/>
          <a:p>
            <a:pPr marL="285750" indent="-285750">
              <a:buFont typeface="Arial"/>
              <a:buChar char="•"/>
            </a:pPr>
            <a:r>
              <a:rPr lang="en-US" b="1" dirty="0" smtClean="0"/>
              <a:t>Literature Review</a:t>
            </a:r>
          </a:p>
          <a:p>
            <a:pPr marL="285750" indent="-285750">
              <a:buFont typeface="Arial"/>
              <a:buChar char="•"/>
            </a:pPr>
            <a:r>
              <a:rPr lang="en-US" b="1" dirty="0" smtClean="0"/>
              <a:t>Implement Taxonomy</a:t>
            </a:r>
          </a:p>
          <a:p>
            <a:pPr marL="285750" indent="-285750">
              <a:buFont typeface="Arial"/>
              <a:buChar char="•"/>
            </a:pPr>
            <a:r>
              <a:rPr lang="en-US" b="1" dirty="0" smtClean="0"/>
              <a:t>Community Outreach</a:t>
            </a:r>
            <a:endParaRPr lang="en-US" b="1" dirty="0"/>
          </a:p>
        </p:txBody>
      </p:sp>
      <p:sp>
        <p:nvSpPr>
          <p:cNvPr id="9" name="TextBox 8"/>
          <p:cNvSpPr txBox="1"/>
          <p:nvPr/>
        </p:nvSpPr>
        <p:spPr>
          <a:xfrm>
            <a:off x="3345375" y="3822511"/>
            <a:ext cx="2632612" cy="1477328"/>
          </a:xfrm>
          <a:prstGeom prst="rect">
            <a:avLst/>
          </a:prstGeom>
          <a:noFill/>
        </p:spPr>
        <p:txBody>
          <a:bodyPr wrap="square" rtlCol="0">
            <a:spAutoFit/>
          </a:bodyPr>
          <a:lstStyle/>
          <a:p>
            <a:pPr marL="285750" indent="-285750">
              <a:buFont typeface="Arial"/>
              <a:buChar char="•"/>
            </a:pPr>
            <a:r>
              <a:rPr lang="en-US" b="1" dirty="0" smtClean="0"/>
              <a:t>Aggregate Data</a:t>
            </a:r>
          </a:p>
          <a:p>
            <a:pPr marL="285750" indent="-285750">
              <a:buFont typeface="Arial"/>
              <a:buChar char="•"/>
            </a:pPr>
            <a:r>
              <a:rPr lang="en-US" b="1" dirty="0" smtClean="0"/>
              <a:t>Connect to other data</a:t>
            </a:r>
          </a:p>
          <a:p>
            <a:pPr marL="285750" indent="-285750">
              <a:buFont typeface="Arial"/>
              <a:buChar char="•"/>
            </a:pPr>
            <a:r>
              <a:rPr lang="en-US" b="1" dirty="0" smtClean="0"/>
              <a:t>Publish National Analysis</a:t>
            </a:r>
          </a:p>
          <a:p>
            <a:pPr marL="285750" indent="-285750">
              <a:buFont typeface="Arial"/>
              <a:buChar char="•"/>
            </a:pPr>
            <a:r>
              <a:rPr lang="en-US" b="1" dirty="0" smtClean="0"/>
              <a:t>Develop Questions  </a:t>
            </a:r>
            <a:endParaRPr lang="en-US" b="1" dirty="0"/>
          </a:p>
        </p:txBody>
      </p:sp>
      <p:sp>
        <p:nvSpPr>
          <p:cNvPr id="10" name="TextBox 9"/>
          <p:cNvSpPr txBox="1"/>
          <p:nvPr/>
        </p:nvSpPr>
        <p:spPr>
          <a:xfrm>
            <a:off x="5943601" y="3837167"/>
            <a:ext cx="2635964" cy="1477328"/>
          </a:xfrm>
          <a:prstGeom prst="rect">
            <a:avLst/>
          </a:prstGeom>
          <a:noFill/>
        </p:spPr>
        <p:txBody>
          <a:bodyPr wrap="square" rtlCol="0">
            <a:spAutoFit/>
          </a:bodyPr>
          <a:lstStyle/>
          <a:p>
            <a:pPr marL="285750" indent="-285750">
              <a:buFont typeface="Arial"/>
              <a:buChar char="•"/>
            </a:pPr>
            <a:r>
              <a:rPr lang="en-US" b="1" dirty="0" smtClean="0"/>
              <a:t>Initiate &amp; Manage Research Projects</a:t>
            </a:r>
          </a:p>
          <a:p>
            <a:pPr marL="285750" indent="-285750">
              <a:buFont typeface="Arial"/>
              <a:buChar char="•"/>
            </a:pPr>
            <a:r>
              <a:rPr lang="en-US" b="1" dirty="0" smtClean="0"/>
              <a:t>Make data available</a:t>
            </a:r>
          </a:p>
          <a:p>
            <a:pPr marL="285750" indent="-285750">
              <a:buFont typeface="Arial"/>
              <a:buChar char="•"/>
            </a:pPr>
            <a:r>
              <a:rPr lang="en-US" b="1" dirty="0" smtClean="0"/>
              <a:t>Sustainability</a:t>
            </a:r>
          </a:p>
          <a:p>
            <a:pPr marL="285750" indent="-285750">
              <a:buFont typeface="Arial"/>
              <a:buChar char="•"/>
            </a:pPr>
            <a:r>
              <a:rPr lang="en-US" b="1" dirty="0" smtClean="0"/>
              <a:t>Outreach</a:t>
            </a:r>
            <a:endParaRPr lang="en-US" b="1" dirty="0"/>
          </a:p>
        </p:txBody>
      </p:sp>
      <p:cxnSp>
        <p:nvCxnSpPr>
          <p:cNvPr id="11" name="Straight Connector 10"/>
          <p:cNvCxnSpPr/>
          <p:nvPr/>
        </p:nvCxnSpPr>
        <p:spPr>
          <a:xfrm>
            <a:off x="5791200" y="1180466"/>
            <a:ext cx="25231" cy="4323019"/>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pic>
        <p:nvPicPr>
          <p:cNvPr id="16" name="Picture 15" descr="imgres.pn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Tree>
    <p:extLst>
      <p:ext uri="{BB962C8B-B14F-4D97-AF65-F5344CB8AC3E}">
        <p14:creationId xmlns:p14="http://schemas.microsoft.com/office/powerpoint/2010/main" val="2422606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sp>
        <p:nvSpPr>
          <p:cNvPr id="2" name="Title 1"/>
          <p:cNvSpPr>
            <a:spLocks noGrp="1"/>
          </p:cNvSpPr>
          <p:nvPr>
            <p:ph type="title"/>
          </p:nvPr>
        </p:nvSpPr>
        <p:spPr>
          <a:xfrm>
            <a:off x="457200" y="457200"/>
            <a:ext cx="7772400" cy="1362075"/>
          </a:xfrm>
        </p:spPr>
        <p:txBody>
          <a:bodyPr>
            <a:normAutofit fontScale="90000"/>
          </a:bodyPr>
          <a:lstStyle/>
          <a:p>
            <a:pPr algn="ctr"/>
            <a:r>
              <a:rPr lang="en-US" dirty="0" smtClean="0"/>
              <a:t>Goals &amp; Objectives</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t>
            </a:r>
            <a:endParaRPr lang="en-US" dirty="0"/>
          </a:p>
        </p:txBody>
      </p:sp>
      <p:pic>
        <p:nvPicPr>
          <p:cNvPr id="5" name="Picture 4"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7" name="Content Placeholder 8"/>
          <p:cNvSpPr txBox="1">
            <a:spLocks/>
          </p:cNvSpPr>
          <p:nvPr/>
        </p:nvSpPr>
        <p:spPr>
          <a:xfrm>
            <a:off x="232363" y="1447800"/>
            <a:ext cx="8679274" cy="4225188"/>
          </a:xfrm>
          <a:prstGeom prst="rect">
            <a:avLst/>
          </a:prstGeom>
        </p:spPr>
        <p:txBody>
          <a:bodyPr vert="horz" lIns="91430" tIns="45715" rIns="91430" bIns="4571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spcBef>
                <a:spcPts val="0"/>
              </a:spcBef>
              <a:spcAft>
                <a:spcPts val="1200"/>
              </a:spcAft>
              <a:buAutoNum type="arabicPeriod"/>
            </a:pPr>
            <a:r>
              <a:rPr lang="en-US" b="1" spc="-100" dirty="0" smtClean="0">
                <a:latin typeface="+mn-lt"/>
              </a:rPr>
              <a:t>To ensure that all CAFC Board, NAC and CCFMFC members are aware of the status of the NFID</a:t>
            </a:r>
          </a:p>
          <a:p>
            <a:pPr marL="514350" indent="-514350">
              <a:spcBef>
                <a:spcPts val="0"/>
              </a:spcBef>
              <a:spcAft>
                <a:spcPts val="1200"/>
              </a:spcAft>
              <a:buAutoNum type="arabicPeriod"/>
            </a:pPr>
            <a:r>
              <a:rPr lang="en-US" b="1" spc="-100" dirty="0" smtClean="0">
                <a:latin typeface="+mn-lt"/>
              </a:rPr>
              <a:t>To discuss the Statistics Canada report and release</a:t>
            </a:r>
          </a:p>
          <a:p>
            <a:pPr marL="514350" indent="-514350">
              <a:spcBef>
                <a:spcPts val="0"/>
              </a:spcBef>
              <a:spcAft>
                <a:spcPts val="1200"/>
              </a:spcAft>
              <a:buAutoNum type="arabicPeriod"/>
            </a:pPr>
            <a:r>
              <a:rPr lang="en-US" b="1" spc="-100" dirty="0" smtClean="0">
                <a:latin typeface="+mn-lt"/>
              </a:rPr>
              <a:t>To explore shared views on the NFID in terms of needs, wants, opportunities, and growth</a:t>
            </a:r>
          </a:p>
          <a:p>
            <a:pPr marL="514350" indent="-514350">
              <a:spcBef>
                <a:spcPts val="0"/>
              </a:spcBef>
              <a:spcAft>
                <a:spcPts val="1200"/>
              </a:spcAft>
              <a:buAutoNum type="arabicPeriod"/>
            </a:pPr>
            <a:r>
              <a:rPr lang="en-US" b="1" spc="-100" dirty="0" smtClean="0">
                <a:latin typeface="+mn-lt"/>
              </a:rPr>
              <a:t>To develop the basis for a sustainability plan for the National Fire Incidence Database </a:t>
            </a:r>
          </a:p>
          <a:p>
            <a:pPr marL="514350" indent="-514350">
              <a:spcBef>
                <a:spcPts val="0"/>
              </a:spcBef>
              <a:spcAft>
                <a:spcPts val="1200"/>
              </a:spcAft>
              <a:buAutoNum type="arabicPeriod"/>
            </a:pPr>
            <a:endParaRPr lang="en-US" b="1" spc="-100" dirty="0" smtClean="0">
              <a:latin typeface="+mn-lt"/>
            </a:endParaRPr>
          </a:p>
          <a:p>
            <a:pPr marL="514350" indent="-514350">
              <a:spcBef>
                <a:spcPts val="0"/>
              </a:spcBef>
              <a:spcAft>
                <a:spcPts val="1200"/>
              </a:spcAft>
              <a:buAutoNum type="arabicPeriod"/>
            </a:pPr>
            <a:endParaRPr lang="en-US" b="1" spc="-100" dirty="0" smtClean="0">
              <a:latin typeface="+mn-lt"/>
            </a:endParaRPr>
          </a:p>
        </p:txBody>
      </p:sp>
    </p:spTree>
    <p:extLst>
      <p:ext uri="{BB962C8B-B14F-4D97-AF65-F5344CB8AC3E}">
        <p14:creationId xmlns:p14="http://schemas.microsoft.com/office/powerpoint/2010/main" val="415372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sp>
        <p:nvSpPr>
          <p:cNvPr id="2" name="Title 1"/>
          <p:cNvSpPr>
            <a:spLocks noGrp="1"/>
          </p:cNvSpPr>
          <p:nvPr>
            <p:ph type="title"/>
          </p:nvPr>
        </p:nvSpPr>
        <p:spPr>
          <a:xfrm>
            <a:off x="457200" y="188497"/>
            <a:ext cx="7772400" cy="855821"/>
          </a:xfrm>
        </p:spPr>
        <p:txBody>
          <a:bodyPr>
            <a:normAutofit fontScale="90000"/>
          </a:bodyPr>
          <a:lstStyle/>
          <a:p>
            <a:pPr algn="ctr"/>
            <a:r>
              <a:rPr lang="en-US" dirty="0" smtClean="0"/>
              <a:t>Q&amp;A NFID #1-3</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smtClean="0"/>
              <a:t> </a:t>
            </a:r>
            <a:endParaRPr lang="en-US" dirty="0"/>
          </a:p>
        </p:txBody>
      </p:sp>
      <p:pic>
        <p:nvPicPr>
          <p:cNvPr id="5" name="Picture 4"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7" name="Content Placeholder 8"/>
          <p:cNvSpPr txBox="1">
            <a:spLocks/>
          </p:cNvSpPr>
          <p:nvPr/>
        </p:nvSpPr>
        <p:spPr>
          <a:xfrm>
            <a:off x="232363" y="1447800"/>
            <a:ext cx="8679274" cy="4225188"/>
          </a:xfrm>
          <a:prstGeom prst="rect">
            <a:avLst/>
          </a:prstGeom>
        </p:spPr>
        <p:txBody>
          <a:bodyPr vert="horz" lIns="91430" tIns="45715" rIns="91430" bIns="4571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spcBef>
                <a:spcPts val="0"/>
              </a:spcBef>
              <a:spcAft>
                <a:spcPts val="1200"/>
              </a:spcAft>
              <a:buAutoNum type="arabicPeriod"/>
            </a:pPr>
            <a:endParaRPr lang="en-US" spc="-100" dirty="0" smtClean="0">
              <a:latin typeface="+mn-lt"/>
            </a:endParaRPr>
          </a:p>
          <a:p>
            <a:pPr marL="514350" indent="-514350">
              <a:spcBef>
                <a:spcPts val="0"/>
              </a:spcBef>
              <a:spcAft>
                <a:spcPts val="1200"/>
              </a:spcAft>
              <a:buAutoNum type="arabicPeriod"/>
            </a:pPr>
            <a:endParaRPr lang="en-US" b="1" spc="-100" dirty="0" smtClean="0">
              <a:latin typeface="+mn-lt"/>
            </a:endParaRPr>
          </a:p>
        </p:txBody>
      </p:sp>
      <p:sp>
        <p:nvSpPr>
          <p:cNvPr id="3" name="Rectangle 2"/>
          <p:cNvSpPr/>
          <p:nvPr/>
        </p:nvSpPr>
        <p:spPr>
          <a:xfrm>
            <a:off x="254848" y="959682"/>
            <a:ext cx="8686800" cy="5201424"/>
          </a:xfrm>
          <a:prstGeom prst="rect">
            <a:avLst/>
          </a:prstGeom>
        </p:spPr>
        <p:txBody>
          <a:bodyPr wrap="square">
            <a:spAutoFit/>
          </a:bodyPr>
          <a:lstStyle/>
          <a:p>
            <a:r>
              <a:rPr lang="en-CA" sz="2400" b="1" dirty="0"/>
              <a:t> </a:t>
            </a:r>
            <a:r>
              <a:rPr lang="en-CA" sz="2400" b="1" dirty="0" smtClean="0"/>
              <a:t>1. What </a:t>
            </a:r>
            <a:r>
              <a:rPr lang="en-CA" sz="2400" b="1" dirty="0"/>
              <a:t>is the National Fire Incidence Database (NFID</a:t>
            </a:r>
            <a:r>
              <a:rPr lang="en-CA" sz="2400" b="1" dirty="0" smtClean="0"/>
              <a:t>)?</a:t>
            </a:r>
            <a:r>
              <a:rPr lang="en-US" sz="2400" dirty="0"/>
              <a:t> </a:t>
            </a:r>
            <a:r>
              <a:rPr lang="en-US" sz="2400" dirty="0" smtClean="0"/>
              <a:t> </a:t>
            </a:r>
            <a:r>
              <a:rPr lang="en-CA" sz="2400" dirty="0" smtClean="0"/>
              <a:t>The </a:t>
            </a:r>
            <a:r>
              <a:rPr lang="en-CA" sz="2400" dirty="0"/>
              <a:t>NFID is a demonstration database that describes three types of fires: structural, vehicular and outdoor fires, in Canada from 2005 to 2014. </a:t>
            </a:r>
            <a:endParaRPr lang="en-CA" sz="2400" dirty="0" smtClean="0"/>
          </a:p>
          <a:p>
            <a:pPr lvl="0"/>
            <a:endParaRPr lang="en-US" sz="2400" dirty="0"/>
          </a:p>
          <a:p>
            <a:pPr lvl="0"/>
            <a:r>
              <a:rPr lang="en-CA" sz="2400" b="1" dirty="0" smtClean="0"/>
              <a:t>2. Who </a:t>
            </a:r>
            <a:r>
              <a:rPr lang="en-CA" sz="2400" b="1" dirty="0"/>
              <a:t>built the NFID? </a:t>
            </a:r>
            <a:r>
              <a:rPr lang="en-CA" sz="2400" dirty="0" smtClean="0"/>
              <a:t>A team </a:t>
            </a:r>
            <a:r>
              <a:rPr lang="en-CA" sz="2400" dirty="0"/>
              <a:t>effort between the CAFC, the CCFM&amp;FM and our funders Canadian Safety and Security Centre, DRDC and Public Safety Canada. </a:t>
            </a:r>
            <a:endParaRPr lang="en-CA" sz="2400" dirty="0" smtClean="0"/>
          </a:p>
          <a:p>
            <a:pPr lvl="0"/>
            <a:endParaRPr lang="en-CA" sz="2400" dirty="0"/>
          </a:p>
          <a:p>
            <a:pPr lvl="0"/>
            <a:r>
              <a:rPr lang="en-CA" sz="2400" b="1" dirty="0" smtClean="0"/>
              <a:t>3.  Why </a:t>
            </a:r>
            <a:r>
              <a:rPr lang="en-CA" sz="2400" b="1" dirty="0"/>
              <a:t>is the NFID </a:t>
            </a:r>
            <a:r>
              <a:rPr lang="en-CA" sz="2400" b="1" dirty="0" smtClean="0"/>
              <a:t>important?</a:t>
            </a:r>
            <a:r>
              <a:rPr lang="en-US" sz="2400" dirty="0" smtClean="0"/>
              <a:t> </a:t>
            </a:r>
            <a:r>
              <a:rPr lang="en-CA" sz="2400" dirty="0"/>
              <a:t>T</a:t>
            </a:r>
            <a:r>
              <a:rPr lang="en-CA" sz="2400" dirty="0" smtClean="0"/>
              <a:t>ells </a:t>
            </a:r>
            <a:r>
              <a:rPr lang="en-CA" sz="2400" dirty="0"/>
              <a:t>us about fire incidents (location time date), fire protection features, circumstances contributing to outbreak, factors relating to origin and spread; fire loss details; discovery of fire and actions taken fire casualties; other socioeconomic </a:t>
            </a:r>
            <a:r>
              <a:rPr lang="en-CA" sz="2400" dirty="0" smtClean="0"/>
              <a:t>data; it consolidates data from across Canada; </a:t>
            </a:r>
            <a:endParaRPr lang="en-US" sz="2400" dirty="0"/>
          </a:p>
          <a:p>
            <a:pPr lvl="0"/>
            <a:endParaRPr lang="en-US" sz="2000" dirty="0"/>
          </a:p>
        </p:txBody>
      </p:sp>
    </p:spTree>
    <p:extLst>
      <p:ext uri="{BB962C8B-B14F-4D97-AF65-F5344CB8AC3E}">
        <p14:creationId xmlns:p14="http://schemas.microsoft.com/office/powerpoint/2010/main" val="1775821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sp>
        <p:nvSpPr>
          <p:cNvPr id="2" name="Title 1"/>
          <p:cNvSpPr>
            <a:spLocks noGrp="1"/>
          </p:cNvSpPr>
          <p:nvPr>
            <p:ph type="title"/>
          </p:nvPr>
        </p:nvSpPr>
        <p:spPr>
          <a:xfrm>
            <a:off x="457200" y="188497"/>
            <a:ext cx="7772400" cy="855821"/>
          </a:xfrm>
        </p:spPr>
        <p:txBody>
          <a:bodyPr>
            <a:normAutofit fontScale="90000"/>
          </a:bodyPr>
          <a:lstStyle/>
          <a:p>
            <a:pPr algn="ctr"/>
            <a:r>
              <a:rPr lang="en-US" dirty="0" smtClean="0"/>
              <a:t>Q&amp;A NFID #5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smtClean="0"/>
              <a:t> </a:t>
            </a:r>
            <a:endParaRPr lang="en-US" dirty="0"/>
          </a:p>
        </p:txBody>
      </p:sp>
      <p:pic>
        <p:nvPicPr>
          <p:cNvPr id="5" name="Picture 4"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7" name="Content Placeholder 8"/>
          <p:cNvSpPr txBox="1">
            <a:spLocks/>
          </p:cNvSpPr>
          <p:nvPr/>
        </p:nvSpPr>
        <p:spPr>
          <a:xfrm>
            <a:off x="232363" y="1447800"/>
            <a:ext cx="8679274" cy="4225188"/>
          </a:xfrm>
          <a:prstGeom prst="rect">
            <a:avLst/>
          </a:prstGeom>
        </p:spPr>
        <p:txBody>
          <a:bodyPr vert="horz" lIns="91430" tIns="45715" rIns="91430" bIns="4571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spcBef>
                <a:spcPts val="0"/>
              </a:spcBef>
              <a:spcAft>
                <a:spcPts val="1200"/>
              </a:spcAft>
              <a:buAutoNum type="arabicPeriod"/>
            </a:pPr>
            <a:endParaRPr lang="en-US" spc="-100" dirty="0" smtClean="0">
              <a:latin typeface="+mn-lt"/>
            </a:endParaRPr>
          </a:p>
          <a:p>
            <a:pPr marL="514350" indent="-514350">
              <a:spcBef>
                <a:spcPts val="0"/>
              </a:spcBef>
              <a:spcAft>
                <a:spcPts val="1200"/>
              </a:spcAft>
              <a:buAutoNum type="arabicPeriod"/>
            </a:pPr>
            <a:endParaRPr lang="en-US" b="1" spc="-100" dirty="0" smtClean="0">
              <a:latin typeface="+mn-lt"/>
            </a:endParaRPr>
          </a:p>
        </p:txBody>
      </p:sp>
      <p:sp>
        <p:nvSpPr>
          <p:cNvPr id="3" name="Rectangle 2"/>
          <p:cNvSpPr/>
          <p:nvPr/>
        </p:nvSpPr>
        <p:spPr>
          <a:xfrm>
            <a:off x="232363" y="1202831"/>
            <a:ext cx="8889152" cy="4093428"/>
          </a:xfrm>
          <a:prstGeom prst="rect">
            <a:avLst/>
          </a:prstGeom>
        </p:spPr>
        <p:txBody>
          <a:bodyPr wrap="square">
            <a:spAutoFit/>
          </a:bodyPr>
          <a:lstStyle/>
          <a:p>
            <a:r>
              <a:rPr lang="en-CA" sz="2400" b="1" dirty="0"/>
              <a:t> </a:t>
            </a:r>
            <a:endParaRPr lang="en-CA" sz="2400" dirty="0"/>
          </a:p>
          <a:p>
            <a:pPr lvl="0"/>
            <a:r>
              <a:rPr lang="en-CA" sz="2400" b="1" dirty="0" smtClean="0"/>
              <a:t>4. Why </a:t>
            </a:r>
            <a:r>
              <a:rPr lang="en-CA" sz="2400" b="1" dirty="0"/>
              <a:t>is the NFID </a:t>
            </a:r>
            <a:r>
              <a:rPr lang="en-CA" sz="2400" b="1" dirty="0" smtClean="0"/>
              <a:t>important?</a:t>
            </a:r>
            <a:r>
              <a:rPr lang="en-US" sz="2400" dirty="0" smtClean="0"/>
              <a:t>  </a:t>
            </a:r>
          </a:p>
          <a:p>
            <a:pPr marL="342900" lvl="0" indent="-342900">
              <a:buFont typeface="Arial" charset="0"/>
              <a:buChar char="•"/>
            </a:pPr>
            <a:r>
              <a:rPr lang="en-CA" sz="2400" dirty="0" smtClean="0"/>
              <a:t>The </a:t>
            </a:r>
            <a:r>
              <a:rPr lang="en-CA" sz="2400" dirty="0"/>
              <a:t>NFID tells us about fire incidents (location time date), fire protection features, circumstances contributing to outbreak, factors relating to origin and spread; fire loss details; discovery of fire and actions taken fire casualties; other socioeconomic </a:t>
            </a:r>
            <a:r>
              <a:rPr lang="en-CA" sz="2400" dirty="0" smtClean="0"/>
              <a:t>data;</a:t>
            </a:r>
          </a:p>
          <a:p>
            <a:pPr marL="342900" lvl="0" indent="-342900">
              <a:buFont typeface="Arial" charset="0"/>
              <a:buChar char="•"/>
            </a:pPr>
            <a:r>
              <a:rPr lang="en-CA" sz="2400" dirty="0"/>
              <a:t>I</a:t>
            </a:r>
            <a:r>
              <a:rPr lang="en-CA" sz="2400" dirty="0" smtClean="0"/>
              <a:t>t consolidates data from across Canada eventually allowing for the identification of leading practice and evidence informed policy</a:t>
            </a:r>
          </a:p>
          <a:p>
            <a:pPr marL="342900" lvl="0" indent="-342900">
              <a:buFont typeface="Arial" charset="0"/>
              <a:buChar char="•"/>
            </a:pPr>
            <a:r>
              <a:rPr lang="en-CA" sz="2400" dirty="0" smtClean="0"/>
              <a:t>It is a starting point for continually refining information that may be provided in the future and mining information from the past.</a:t>
            </a:r>
            <a:endParaRPr lang="en-US" sz="2400" dirty="0"/>
          </a:p>
          <a:p>
            <a:pPr lvl="0"/>
            <a:endParaRPr lang="en-US" sz="2000" dirty="0"/>
          </a:p>
        </p:txBody>
      </p:sp>
    </p:spTree>
    <p:extLst>
      <p:ext uri="{BB962C8B-B14F-4D97-AF65-F5344CB8AC3E}">
        <p14:creationId xmlns:p14="http://schemas.microsoft.com/office/powerpoint/2010/main" val="40939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7767"/>
            <a:ext cx="9144000" cy="1087049"/>
          </a:xfrm>
          <a:prstGeom prst="rect">
            <a:avLst/>
          </a:prstGeom>
        </p:spPr>
      </p:pic>
      <p:sp>
        <p:nvSpPr>
          <p:cNvPr id="2" name="Title 1"/>
          <p:cNvSpPr>
            <a:spLocks noGrp="1"/>
          </p:cNvSpPr>
          <p:nvPr>
            <p:ph type="title"/>
          </p:nvPr>
        </p:nvSpPr>
        <p:spPr>
          <a:xfrm>
            <a:off x="457200" y="457200"/>
            <a:ext cx="7772400" cy="855821"/>
          </a:xfrm>
        </p:spPr>
        <p:txBody>
          <a:bodyPr>
            <a:normAutofit fontScale="90000"/>
          </a:bodyPr>
          <a:lstStyle/>
          <a:p>
            <a:pPr algn="ctr"/>
            <a:r>
              <a:rPr lang="en-US" dirty="0" smtClean="0"/>
              <a:t>Q&amp;A NFID #6</a:t>
            </a: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t>
            </a:r>
            <a:endParaRPr lang="en-US" dirty="0"/>
          </a:p>
        </p:txBody>
      </p:sp>
      <p:pic>
        <p:nvPicPr>
          <p:cNvPr id="5" name="Picture 4"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5824391"/>
            <a:ext cx="762000" cy="1000418"/>
          </a:xfrm>
          <a:prstGeom prst="rect">
            <a:avLst/>
          </a:prstGeom>
        </p:spPr>
      </p:pic>
      <p:sp>
        <p:nvSpPr>
          <p:cNvPr id="7" name="Content Placeholder 8"/>
          <p:cNvSpPr txBox="1">
            <a:spLocks/>
          </p:cNvSpPr>
          <p:nvPr/>
        </p:nvSpPr>
        <p:spPr>
          <a:xfrm>
            <a:off x="232363" y="1447800"/>
            <a:ext cx="8679274" cy="4225188"/>
          </a:xfrm>
          <a:prstGeom prst="rect">
            <a:avLst/>
          </a:prstGeom>
        </p:spPr>
        <p:txBody>
          <a:bodyPr vert="horz" lIns="91430" tIns="45715" rIns="91430" bIns="45715"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spcBef>
                <a:spcPts val="0"/>
              </a:spcBef>
              <a:spcAft>
                <a:spcPts val="1200"/>
              </a:spcAft>
              <a:buAutoNum type="arabicPeriod"/>
            </a:pPr>
            <a:endParaRPr lang="en-US" spc="-100" dirty="0" smtClean="0">
              <a:latin typeface="+mn-lt"/>
            </a:endParaRPr>
          </a:p>
          <a:p>
            <a:pPr marL="514350" indent="-514350">
              <a:spcBef>
                <a:spcPts val="0"/>
              </a:spcBef>
              <a:spcAft>
                <a:spcPts val="1200"/>
              </a:spcAft>
              <a:buAutoNum type="arabicPeriod"/>
            </a:pPr>
            <a:endParaRPr lang="en-US" b="1" spc="-100" dirty="0" smtClean="0">
              <a:latin typeface="+mn-lt"/>
            </a:endParaRPr>
          </a:p>
        </p:txBody>
      </p:sp>
      <p:sp>
        <p:nvSpPr>
          <p:cNvPr id="3" name="Rectangle 2"/>
          <p:cNvSpPr/>
          <p:nvPr/>
        </p:nvSpPr>
        <p:spPr>
          <a:xfrm>
            <a:off x="457200" y="1219200"/>
            <a:ext cx="8317043" cy="3970318"/>
          </a:xfrm>
          <a:prstGeom prst="rect">
            <a:avLst/>
          </a:prstGeom>
        </p:spPr>
        <p:txBody>
          <a:bodyPr wrap="square">
            <a:spAutoFit/>
          </a:bodyPr>
          <a:lstStyle/>
          <a:p>
            <a:r>
              <a:rPr lang="en-CA" sz="2400" b="1" dirty="0"/>
              <a:t> </a:t>
            </a:r>
            <a:r>
              <a:rPr lang="en-CA" sz="2400" b="1" dirty="0" smtClean="0"/>
              <a:t>5. What </a:t>
            </a:r>
            <a:r>
              <a:rPr lang="en-CA" sz="2400" b="1" dirty="0"/>
              <a:t>types of studies are being done with the NFID </a:t>
            </a:r>
            <a:r>
              <a:rPr lang="en-CA" sz="2400" b="1" dirty="0" smtClean="0"/>
              <a:t>data:  </a:t>
            </a:r>
          </a:p>
          <a:p>
            <a:endParaRPr lang="en-CA" b="1" dirty="0"/>
          </a:p>
          <a:p>
            <a:pPr marL="285750" indent="-285750">
              <a:buFont typeface="Arial" charset="0"/>
              <a:buChar char="•"/>
            </a:pPr>
            <a:r>
              <a:rPr lang="en-CA" sz="2400" dirty="0"/>
              <a:t>Currently, </a:t>
            </a:r>
            <a:r>
              <a:rPr lang="en-CA" sz="2400" dirty="0">
                <a:hlinkClick r:id="rId4"/>
              </a:rPr>
              <a:t>10 studies</a:t>
            </a:r>
            <a:r>
              <a:rPr lang="en-CA" sz="2400" dirty="0"/>
              <a:t> are being conducted using NFID data by researcher teams across the country. These will be completed in December 2017.</a:t>
            </a:r>
            <a:endParaRPr lang="en-US" sz="2400" dirty="0"/>
          </a:p>
          <a:p>
            <a:pPr marL="285750" indent="-285750">
              <a:buFont typeface="Arial" charset="0"/>
              <a:buChar char="•"/>
            </a:pPr>
            <a:r>
              <a:rPr lang="en-CA" sz="2400" dirty="0"/>
              <a:t>Statistics Canada has also prepared the first study on a select set of data-points. This study will be released at Fire Rescue Canada.</a:t>
            </a:r>
            <a:endParaRPr lang="en-US" sz="2400" dirty="0"/>
          </a:p>
          <a:p>
            <a:pPr marL="285750" indent="-285750">
              <a:buFont typeface="Arial" charset="0"/>
              <a:buChar char="•"/>
            </a:pPr>
            <a:r>
              <a:rPr lang="en-CA" sz="2400" dirty="0"/>
              <a:t>You can conduct many studies with the database’s 73 elements. Please contact the </a:t>
            </a:r>
            <a:r>
              <a:rPr lang="en-CA" sz="2400" dirty="0" smtClean="0"/>
              <a:t>CAFC for more information.</a:t>
            </a:r>
            <a:endParaRPr lang="en-US" sz="2400" dirty="0"/>
          </a:p>
          <a:p>
            <a:r>
              <a:rPr lang="en-CA" dirty="0"/>
              <a:t> </a:t>
            </a:r>
            <a:endParaRPr lang="en-US" sz="1600" dirty="0"/>
          </a:p>
        </p:txBody>
      </p:sp>
    </p:spTree>
    <p:extLst>
      <p:ext uri="{BB962C8B-B14F-4D97-AF65-F5344CB8AC3E}">
        <p14:creationId xmlns:p14="http://schemas.microsoft.com/office/powerpoint/2010/main" val="561732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1339</TotalTime>
  <Words>1153</Words>
  <Application>Microsoft Macintosh PowerPoint</Application>
  <PresentationFormat>On-screen Show (4:3)</PresentationFormat>
  <Paragraphs>281</Paragraphs>
  <Slides>37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Calibri</vt:lpstr>
      <vt:lpstr>Cambria</vt:lpstr>
      <vt:lpstr>Courier New</vt:lpstr>
      <vt:lpstr>ＭＳ 明朝</vt:lpstr>
      <vt:lpstr>Symbol</vt:lpstr>
      <vt:lpstr>Times New Roman</vt:lpstr>
      <vt:lpstr>Wingdings</vt:lpstr>
      <vt:lpstr>Arial</vt:lpstr>
      <vt:lpstr>Office Theme</vt:lpstr>
      <vt:lpstr> National Fire Information  Database</vt:lpstr>
      <vt:lpstr>Agenda       </vt:lpstr>
      <vt:lpstr>PowerPoint Presentation</vt:lpstr>
      <vt:lpstr>PowerPoint Presentation</vt:lpstr>
      <vt:lpstr>PowerPoint Presentation</vt:lpstr>
      <vt:lpstr>Goals &amp; Objectives      </vt:lpstr>
      <vt:lpstr>Q&amp;A NFID #1-3     </vt:lpstr>
      <vt:lpstr>Q&amp;A NFID #5      </vt:lpstr>
      <vt:lpstr>Q&amp;A NFID #6     </vt:lpstr>
      <vt:lpstr>Q&amp;A NFID #7     </vt:lpstr>
      <vt:lpstr>Q&amp;A NFID #8   What are the next steps? [TBC] Refine, mine, analyze, grow build and improve the NFID This requires both analytical and financial resources. The CAFC and the Fire Marshalls and Fire Commissioners are meeting on September 17 to discuss next steps READ the next steps report here  How can I access the National Fire Incidence database? The goal of the CAFC, the CCFM&amp;FC and our partners is to eventually make the NFID freely accessible to all researchers. Please check nfidcanada.ca for udpates      </vt:lpstr>
      <vt:lpstr>Key Messages Stats CaN ReporT #1     </vt:lpstr>
      <vt:lpstr>Key Messages Stats CaN ReporT #1     </vt:lpstr>
      <vt:lpstr>Key Messages Stats CaN ReporT #1     </vt:lpstr>
      <vt:lpstr>Key Messages Stats CaN ReporT #1     </vt:lpstr>
      <vt:lpstr>Key Messages Stats CaN ReporT #2     </vt:lpstr>
      <vt:lpstr>Key Messages Stats Can Report #3      </vt:lpstr>
      <vt:lpstr>PowerPoint Presentation</vt:lpstr>
      <vt:lpstr>PowerPoint Presentation</vt:lpstr>
      <vt:lpstr>OUTREACH</vt:lpstr>
      <vt:lpstr>PowerPoint Presentation</vt:lpstr>
      <vt:lpstr>PowerPoint Presentation</vt:lpstr>
      <vt:lpstr>PowerPoint Presentation</vt:lpstr>
      <vt:lpstr>SUSTAINABILITY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Surrey</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Fire Information Database</dc:title>
  <dc:creator>Griffioen, Mark</dc:creator>
  <cp:lastModifiedBy>Tina Saryeddine</cp:lastModifiedBy>
  <cp:revision>89</cp:revision>
  <dcterms:created xsi:type="dcterms:W3CDTF">2016-04-01T14:52:22Z</dcterms:created>
  <dcterms:modified xsi:type="dcterms:W3CDTF">2018-01-21T10:21:39Z</dcterms:modified>
</cp:coreProperties>
</file>